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9" r:id="rId3"/>
    <p:sldMasterId id="2147483759" r:id="rId4"/>
  </p:sldMasterIdLst>
  <p:notesMasterIdLst>
    <p:notesMasterId r:id="rId54"/>
  </p:notesMasterIdLst>
  <p:sldIdLst>
    <p:sldId id="256" r:id="rId5"/>
    <p:sldId id="484" r:id="rId6"/>
    <p:sldId id="441" r:id="rId7"/>
    <p:sldId id="428" r:id="rId8"/>
    <p:sldId id="449" r:id="rId9"/>
    <p:sldId id="488" r:id="rId10"/>
    <p:sldId id="431" r:id="rId11"/>
    <p:sldId id="426" r:id="rId12"/>
    <p:sldId id="408" r:id="rId13"/>
    <p:sldId id="409" r:id="rId14"/>
    <p:sldId id="429" r:id="rId15"/>
    <p:sldId id="430" r:id="rId16"/>
    <p:sldId id="444" r:id="rId17"/>
    <p:sldId id="445" r:id="rId18"/>
    <p:sldId id="446" r:id="rId19"/>
    <p:sldId id="385" r:id="rId20"/>
    <p:sldId id="387" r:id="rId21"/>
    <p:sldId id="388" r:id="rId22"/>
    <p:sldId id="389" r:id="rId23"/>
    <p:sldId id="433" r:id="rId24"/>
    <p:sldId id="391" r:id="rId25"/>
    <p:sldId id="392" r:id="rId26"/>
    <p:sldId id="393" r:id="rId27"/>
    <p:sldId id="450" r:id="rId28"/>
    <p:sldId id="489" r:id="rId29"/>
    <p:sldId id="487" r:id="rId30"/>
    <p:sldId id="413" r:id="rId31"/>
    <p:sldId id="486" r:id="rId32"/>
    <p:sldId id="412" r:id="rId33"/>
    <p:sldId id="466" r:id="rId34"/>
    <p:sldId id="467" r:id="rId35"/>
    <p:sldId id="468" r:id="rId36"/>
    <p:sldId id="469" r:id="rId37"/>
    <p:sldId id="452" r:id="rId38"/>
    <p:sldId id="454" r:id="rId39"/>
    <p:sldId id="470" r:id="rId40"/>
    <p:sldId id="472" r:id="rId41"/>
    <p:sldId id="490" r:id="rId42"/>
    <p:sldId id="419" r:id="rId43"/>
    <p:sldId id="483" r:id="rId44"/>
    <p:sldId id="455" r:id="rId45"/>
    <p:sldId id="456" r:id="rId46"/>
    <p:sldId id="457" r:id="rId47"/>
    <p:sldId id="458" r:id="rId48"/>
    <p:sldId id="459" r:id="rId49"/>
    <p:sldId id="460" r:id="rId50"/>
    <p:sldId id="462" r:id="rId51"/>
    <p:sldId id="465" r:id="rId52"/>
    <p:sldId id="453" r:id="rId53"/>
  </p:sldIdLst>
  <p:sldSz cx="17340263" cy="9753600"/>
  <p:notesSz cx="6858000" cy="9144000"/>
  <p:defaultTextStyle>
    <a:lvl1pPr algn="ctr" defTabSz="584200">
      <a:defRPr sz="3600">
        <a:solidFill>
          <a:srgbClr val="535353"/>
        </a:solidFill>
        <a:latin typeface="+mn-lt"/>
        <a:ea typeface="+mn-ea"/>
        <a:cs typeface="+mn-cs"/>
        <a:sym typeface="Helvetica"/>
      </a:defRPr>
    </a:lvl1pPr>
    <a:lvl2pPr algn="ctr" defTabSz="584200">
      <a:defRPr sz="3600">
        <a:solidFill>
          <a:srgbClr val="535353"/>
        </a:solidFill>
        <a:latin typeface="+mn-lt"/>
        <a:ea typeface="+mn-ea"/>
        <a:cs typeface="+mn-cs"/>
        <a:sym typeface="Helvetica"/>
      </a:defRPr>
    </a:lvl2pPr>
    <a:lvl3pPr algn="ctr" defTabSz="584200">
      <a:defRPr sz="3600">
        <a:solidFill>
          <a:srgbClr val="535353"/>
        </a:solidFill>
        <a:latin typeface="+mn-lt"/>
        <a:ea typeface="+mn-ea"/>
        <a:cs typeface="+mn-cs"/>
        <a:sym typeface="Helvetica"/>
      </a:defRPr>
    </a:lvl3pPr>
    <a:lvl4pPr algn="ctr" defTabSz="584200">
      <a:defRPr sz="3600">
        <a:solidFill>
          <a:srgbClr val="535353"/>
        </a:solidFill>
        <a:latin typeface="+mn-lt"/>
        <a:ea typeface="+mn-ea"/>
        <a:cs typeface="+mn-cs"/>
        <a:sym typeface="Helvetica"/>
      </a:defRPr>
    </a:lvl4pPr>
    <a:lvl5pPr algn="ctr" defTabSz="584200">
      <a:defRPr sz="3600">
        <a:solidFill>
          <a:srgbClr val="535353"/>
        </a:solidFill>
        <a:latin typeface="+mn-lt"/>
        <a:ea typeface="+mn-ea"/>
        <a:cs typeface="+mn-cs"/>
        <a:sym typeface="Helvetica"/>
      </a:defRPr>
    </a:lvl5pPr>
    <a:lvl6pPr algn="ctr" defTabSz="584200">
      <a:defRPr sz="3600">
        <a:solidFill>
          <a:srgbClr val="535353"/>
        </a:solidFill>
        <a:latin typeface="+mn-lt"/>
        <a:ea typeface="+mn-ea"/>
        <a:cs typeface="+mn-cs"/>
        <a:sym typeface="Helvetica"/>
      </a:defRPr>
    </a:lvl6pPr>
    <a:lvl7pPr algn="ctr" defTabSz="584200">
      <a:defRPr sz="3600">
        <a:solidFill>
          <a:srgbClr val="535353"/>
        </a:solidFill>
        <a:latin typeface="+mn-lt"/>
        <a:ea typeface="+mn-ea"/>
        <a:cs typeface="+mn-cs"/>
        <a:sym typeface="Helvetica"/>
      </a:defRPr>
    </a:lvl7pPr>
    <a:lvl8pPr algn="ctr" defTabSz="584200">
      <a:defRPr sz="3600">
        <a:solidFill>
          <a:srgbClr val="535353"/>
        </a:solidFill>
        <a:latin typeface="+mn-lt"/>
        <a:ea typeface="+mn-ea"/>
        <a:cs typeface="+mn-cs"/>
        <a:sym typeface="Helvetica"/>
      </a:defRPr>
    </a:lvl8pPr>
    <a:lvl9pPr algn="ctr" defTabSz="584200">
      <a:defRPr sz="3600">
        <a:solidFill>
          <a:srgbClr val="535353"/>
        </a:solidFill>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E2E4"/>
          </a:solidFill>
        </a:fill>
      </a:tcStyle>
    </a:wholeTbl>
    <a:band2H>
      <a:tcTxStyle/>
      <a:tcStyle>
        <a:tcBdr/>
        <a:fill>
          <a:solidFill>
            <a:srgbClr val="EBF1F2"/>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Row>
  </a:tblStyle>
  <a:tblStyle styleId="{EEE7283C-3CF3-47DC-8721-378D4A62B22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1DDCB"/>
          </a:solidFill>
        </a:fill>
      </a:tcStyle>
    </a:wholeTbl>
    <a:band2H>
      <a:tcTxStyle/>
      <a:tcStyle>
        <a:tcBdr/>
        <a:fill>
          <a:solidFill>
            <a:srgbClr val="F8EF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Row>
  </a:tblStyle>
  <a:tblStyle styleId="{CF821DB8-F4EB-4A41-A1BA-3FCAFE7338EE}"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D3D7"/>
          </a:solidFill>
        </a:fill>
      </a:tcStyle>
    </a:wholeTbl>
    <a:band2H>
      <a:tcTxStyle/>
      <a:tcStyle>
        <a:tcBdr/>
        <a:fill>
          <a:solidFill>
            <a:srgbClr val="E9EAEC"/>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Row>
  </a:tblStyle>
  <a:tblStyle styleId="{33BA23B1-9221-436E-865A-0063620EA4FD}" styleName="">
    <a:tblBg/>
    <a:wholeTbl>
      <a:tcTxStyle b="on" i="on">
        <a:fontRef idx="minor">
          <a:srgbClr val="535353"/>
        </a:fontRef>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AAB3"/>
          </a:solidFill>
        </a:fill>
      </a:tcStyle>
    </a:firstCol>
    <a:lastRow>
      <a:tcTxStyle b="on" i="on">
        <a:fontRef idx="minor">
          <a:srgbClr val="535353"/>
        </a:fontRef>
        <a:srgbClr val="535353"/>
      </a:tcTxStyle>
      <a:tcStyle>
        <a:tcBdr>
          <a:left>
            <a:ln w="12700" cap="flat">
              <a:noFill/>
              <a:miter lim="400000"/>
            </a:ln>
          </a:left>
          <a:right>
            <a:ln w="12700" cap="flat">
              <a:noFill/>
              <a:miter lim="400000"/>
            </a:ln>
          </a:right>
          <a:top>
            <a:ln w="508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78AAB3"/>
          </a:solidFill>
        </a:fill>
      </a:tcStyle>
    </a:firstRow>
  </a:tblStyle>
  <a:tblStyle styleId="{2708684C-4D16-4618-839F-0558EEFCDFE6}"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CFCF"/>
          </a:solidFill>
        </a:fill>
      </a:tcStyle>
    </a:wholeTbl>
    <a:band2H>
      <a:tcTxStyle/>
      <a:tcStyle>
        <a:tcBdr/>
        <a:fill>
          <a:solidFill>
            <a:srgbClr val="E9E9E9"/>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6" autoAdjust="0"/>
    <p:restoredTop sz="86509" autoAdjust="0"/>
  </p:normalViewPr>
  <p:slideViewPr>
    <p:cSldViewPr snapToGrid="0">
      <p:cViewPr varScale="1">
        <p:scale>
          <a:sx n="43" d="100"/>
          <a:sy n="43" d="100"/>
        </p:scale>
        <p:origin x="636" y="81"/>
      </p:cViewPr>
      <p:guideLst/>
    </p:cSldViewPr>
  </p:slideViewPr>
  <p:notesTextViewPr>
    <p:cViewPr>
      <p:scale>
        <a:sx n="1" d="1"/>
        <a:sy n="1" d="1"/>
      </p:scale>
      <p:origin x="0" y="0"/>
    </p:cViewPr>
  </p:notesTextViewPr>
  <p:sorterViewPr>
    <p:cViewPr varScale="1">
      <p:scale>
        <a:sx n="100" d="100"/>
        <a:sy n="100" d="100"/>
      </p:scale>
      <p:origin x="0" y="-20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gainaskar01.gaia.sll.se\fs_kar_usr$\3ng9\_Olav\Studies\Olav\Summary%20WB%20protein%20ICU.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ainaskar01.gaia.sll.se\fs_kar_usr$\3ng9\_Olav\Studies\Olav\Summary%20WB%20protein%20ICU.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Data!$Q$4:$Q$5</c:f>
              <c:strCache>
                <c:ptCount val="1"/>
                <c:pt idx="0">
                  <c:v>Prot Bal umol/kg/day</c:v>
                </c:pt>
              </c:strCache>
            </c:strRef>
          </c:tx>
          <c:spPr>
            <a:ln w="28575">
              <a:noFill/>
            </a:ln>
          </c:spPr>
          <c:marker>
            <c:symbol val="circle"/>
            <c:size val="8"/>
            <c:spPr>
              <a:solidFill>
                <a:schemeClr val="tx1"/>
              </a:solidFill>
              <a:ln>
                <a:solidFill>
                  <a:schemeClr val="tx1"/>
                </a:solidFill>
              </a:ln>
            </c:spPr>
          </c:marker>
          <c:trendline>
            <c:spPr>
              <a:ln w="50800"/>
            </c:spPr>
            <c:trendlineType val="linear"/>
            <c:dispRSqr val="1"/>
            <c:dispEq val="0"/>
            <c:trendlineLbl>
              <c:layout>
                <c:manualLayout>
                  <c:x val="5.0616579177602802E-2"/>
                  <c:y val="0.32117271799358416"/>
                </c:manualLayout>
              </c:layout>
              <c:numFmt formatCode="General" sourceLinked="0"/>
              <c:txPr>
                <a:bodyPr/>
                <a:lstStyle/>
                <a:p>
                  <a:pPr>
                    <a:defRPr sz="1200"/>
                  </a:pPr>
                  <a:endParaRPr lang="en-US"/>
                </a:p>
              </c:txPr>
            </c:trendlineLbl>
          </c:trendline>
          <c:xVal>
            <c:numRef>
              <c:f>Data!$P$6:$P$154</c:f>
              <c:numCache>
                <c:formatCode>General</c:formatCode>
                <c:ptCount val="149"/>
                <c:pt idx="16" formatCode="0.00">
                  <c:v>0.86266046511627903</c:v>
                </c:pt>
                <c:pt idx="17" formatCode="0.00">
                  <c:v>1.3146092307692308</c:v>
                </c:pt>
                <c:pt idx="18" formatCode="0.00">
                  <c:v>1.0267200000000001</c:v>
                </c:pt>
                <c:pt idx="19" formatCode="0.00">
                  <c:v>0.58821119999999993</c:v>
                </c:pt>
                <c:pt idx="20" formatCode="0.00">
                  <c:v>0</c:v>
                </c:pt>
                <c:pt idx="21" formatCode="0.00">
                  <c:v>1.9739519999999997</c:v>
                </c:pt>
                <c:pt idx="22" formatCode="0.00">
                  <c:v>0.94042140845070421</c:v>
                </c:pt>
                <c:pt idx="23" formatCode="0.00">
                  <c:v>0.67829760000000006</c:v>
                </c:pt>
                <c:pt idx="29" formatCode="0.00">
                  <c:v>0.45835370558375632</c:v>
                </c:pt>
                <c:pt idx="30" formatCode="0.00">
                  <c:v>0.91670741116751264</c:v>
                </c:pt>
                <c:pt idx="31" formatCode="0.00">
                  <c:v>0.57184711111111108</c:v>
                </c:pt>
                <c:pt idx="32" formatCode="0.00">
                  <c:v>1.1436942222222222</c:v>
                </c:pt>
                <c:pt idx="33" formatCode="0.00">
                  <c:v>0.59833333333333327</c:v>
                </c:pt>
                <c:pt idx="34" formatCode="0.00">
                  <c:v>1.1966666666666665</c:v>
                </c:pt>
                <c:pt idx="35" formatCode="0.00">
                  <c:v>0.44862229249011848</c:v>
                </c:pt>
                <c:pt idx="36" formatCode="0.00">
                  <c:v>0.89724458498023696</c:v>
                </c:pt>
                <c:pt idx="37" formatCode="0.00">
                  <c:v>0.62927209411764695</c:v>
                </c:pt>
                <c:pt idx="38" formatCode="0.00">
                  <c:v>1.2585441882352939</c:v>
                </c:pt>
                <c:pt idx="39" formatCode="0.00">
                  <c:v>0.46369745454545452</c:v>
                </c:pt>
                <c:pt idx="40" formatCode="0.00">
                  <c:v>0.92739490909090905</c:v>
                </c:pt>
                <c:pt idx="41" formatCode="0.00">
                  <c:v>0.58306308196721313</c:v>
                </c:pt>
                <c:pt idx="42" formatCode="0.00">
                  <c:v>1.1638662295081967</c:v>
                </c:pt>
                <c:pt idx="43" formatCode="0.00">
                  <c:v>0.58699974193548388</c:v>
                </c:pt>
                <c:pt idx="44" formatCode="0.00">
                  <c:v>1.1739994838709678</c:v>
                </c:pt>
                <c:pt idx="45" formatCode="0.00">
                  <c:v>0.33349779264214047</c:v>
                </c:pt>
                <c:pt idx="46" formatCode="0.00">
                  <c:v>0.82990234113712369</c:v>
                </c:pt>
                <c:pt idx="47" formatCode="0.00">
                  <c:v>0.39849000000000001</c:v>
                </c:pt>
                <c:pt idx="48" formatCode="0.00">
                  <c:v>0.79698000000000002</c:v>
                </c:pt>
                <c:pt idx="49" formatCode="0.00">
                  <c:v>0.6411906976744185</c:v>
                </c:pt>
                <c:pt idx="50" formatCode="0.00">
                  <c:v>1.282381395348837</c:v>
                </c:pt>
                <c:pt idx="51" formatCode="0.00">
                  <c:v>0.48552055427251734</c:v>
                </c:pt>
                <c:pt idx="52" formatCode="0.00">
                  <c:v>0.96626549653579674</c:v>
                </c:pt>
                <c:pt idx="53" formatCode="0.00">
                  <c:v>0.61323843416370105</c:v>
                </c:pt>
                <c:pt idx="54" formatCode="0.00">
                  <c:v>1.3000654804270464</c:v>
                </c:pt>
                <c:pt idx="55" formatCode="0.00">
                  <c:v>0.6954618834080718</c:v>
                </c:pt>
                <c:pt idx="56" formatCode="0.00">
                  <c:v>1.3909237668161436</c:v>
                </c:pt>
                <c:pt idx="57" formatCode="0.00">
                  <c:v>0.6433279999999999</c:v>
                </c:pt>
                <c:pt idx="58" formatCode="0.00">
                  <c:v>1.2881147936507935</c:v>
                </c:pt>
                <c:pt idx="59" formatCode="0.00">
                  <c:v>0.62035200000000001</c:v>
                </c:pt>
                <c:pt idx="60" formatCode="0.00">
                  <c:v>1.0959551999999999</c:v>
                </c:pt>
                <c:pt idx="61" formatCode="0.00">
                  <c:v>0.3243670588235294</c:v>
                </c:pt>
                <c:pt idx="62" formatCode="0.00">
                  <c:v>0.75253157647058821</c:v>
                </c:pt>
                <c:pt idx="82" formatCode="0.00">
                  <c:v>0.58291199999999999</c:v>
                </c:pt>
                <c:pt idx="83" formatCode="0.00">
                  <c:v>0.8246053333333333</c:v>
                </c:pt>
                <c:pt idx="84" formatCode="0.00">
                  <c:v>0.85375999999999996</c:v>
                </c:pt>
                <c:pt idx="85" formatCode="0.00">
                  <c:v>1.0775501234567901</c:v>
                </c:pt>
                <c:pt idx="86" formatCode="0.00">
                  <c:v>0.77681454545454542</c:v>
                </c:pt>
                <c:pt idx="87" formatCode="0.00">
                  <c:v>0.98280318181818171</c:v>
                </c:pt>
                <c:pt idx="88" formatCode="0.00">
                  <c:v>0</c:v>
                </c:pt>
                <c:pt idx="89" formatCode="0.00">
                  <c:v>0.19081052631578946</c:v>
                </c:pt>
                <c:pt idx="90" formatCode="0.00">
                  <c:v>0</c:v>
                </c:pt>
                <c:pt idx="91" formatCode="0.00">
                  <c:v>0.21077906976744185</c:v>
                </c:pt>
                <c:pt idx="92" formatCode="0.00">
                  <c:v>0</c:v>
                </c:pt>
                <c:pt idx="93" formatCode="0.00">
                  <c:v>0.28323437499999998</c:v>
                </c:pt>
                <c:pt idx="94" formatCode="0.00">
                  <c:v>0</c:v>
                </c:pt>
                <c:pt idx="95" formatCode="0.00">
                  <c:v>0.29237096774193544</c:v>
                </c:pt>
                <c:pt idx="101" formatCode="0.00">
                  <c:v>1.3121495327102803</c:v>
                </c:pt>
                <c:pt idx="102" formatCode="0.00">
                  <c:v>2.2769495327102804</c:v>
                </c:pt>
                <c:pt idx="103" formatCode="0.00">
                  <c:v>0.75891891891891883</c:v>
                </c:pt>
                <c:pt idx="104" formatCode="0.00">
                  <c:v>1.7237189189189188</c:v>
                </c:pt>
                <c:pt idx="105" formatCode="0.00">
                  <c:v>0.74598496240601508</c:v>
                </c:pt>
                <c:pt idx="106" formatCode="0.00">
                  <c:v>1.7107849624060152</c:v>
                </c:pt>
                <c:pt idx="107" formatCode="0.00">
                  <c:v>0.7632000000000001</c:v>
                </c:pt>
                <c:pt idx="108" formatCode="0.00">
                  <c:v>1.7280000000000002</c:v>
                </c:pt>
                <c:pt idx="109" formatCode="0.00">
                  <c:v>1.0149397590361446</c:v>
                </c:pt>
                <c:pt idx="110" formatCode="0.00">
                  <c:v>1.9797397590361445</c:v>
                </c:pt>
                <c:pt idx="111" formatCode="0.00">
                  <c:v>0.55714285714285716</c:v>
                </c:pt>
                <c:pt idx="112" formatCode="0.00">
                  <c:v>1.5219428571428573</c:v>
                </c:pt>
                <c:pt idx="113" formatCode="0.00">
                  <c:v>0.66857142857142848</c:v>
                </c:pt>
                <c:pt idx="115" formatCode="0.00">
                  <c:v>0.78</c:v>
                </c:pt>
                <c:pt idx="116" formatCode="0.00">
                  <c:v>1.7448000000000001</c:v>
                </c:pt>
                <c:pt idx="117" formatCode="0.00">
                  <c:v>1.2480000000000002</c:v>
                </c:pt>
                <c:pt idx="118" formatCode="0.00">
                  <c:v>2.2128000000000001</c:v>
                </c:pt>
                <c:pt idx="119" formatCode="0.00">
                  <c:v>0.72595656670113751</c:v>
                </c:pt>
                <c:pt idx="120" formatCode="0.00">
                  <c:v>1.6907565667011375</c:v>
                </c:pt>
                <c:pt idx="121" formatCode="0.00">
                  <c:v>0.96794208893485001</c:v>
                </c:pt>
                <c:pt idx="123" formatCode="0.00">
                  <c:v>0.74608695652173918</c:v>
                </c:pt>
                <c:pt idx="125" formatCode="0.00">
                  <c:v>0.97000120000000001</c:v>
                </c:pt>
                <c:pt idx="126" formatCode="0.00">
                  <c:v>1.9348011999999999</c:v>
                </c:pt>
                <c:pt idx="127" formatCode="0.00">
                  <c:v>1.1999999999999999E-6</c:v>
                </c:pt>
                <c:pt idx="129" formatCode="0.00">
                  <c:v>0.65194029850746271</c:v>
                </c:pt>
                <c:pt idx="130" formatCode="0.00">
                  <c:v>1.6167402985074628</c:v>
                </c:pt>
                <c:pt idx="131" formatCode="0.00">
                  <c:v>0.65194029850746271</c:v>
                </c:pt>
                <c:pt idx="132" formatCode="0.00">
                  <c:v>1.6167402985074628</c:v>
                </c:pt>
                <c:pt idx="133" formatCode="0.00">
                  <c:v>0.60387096774193549</c:v>
                </c:pt>
                <c:pt idx="134" formatCode="0.00">
                  <c:v>1.5686709677419355</c:v>
                </c:pt>
                <c:pt idx="135" formatCode="0.00">
                  <c:v>1.6E-7</c:v>
                </c:pt>
                <c:pt idx="136" formatCode="0.00">
                  <c:v>0.96480160000000004</c:v>
                </c:pt>
                <c:pt idx="137" formatCode="0.00">
                  <c:v>0.4</c:v>
                </c:pt>
                <c:pt idx="138" formatCode="0.00">
                  <c:v>1.3648</c:v>
                </c:pt>
                <c:pt idx="139" formatCode="0.00">
                  <c:v>1.177358490566038E-7</c:v>
                </c:pt>
                <c:pt idx="140" formatCode="0.00">
                  <c:v>0.96480011773584917</c:v>
                </c:pt>
                <c:pt idx="141" formatCode="0.00">
                  <c:v>0.58867924528301885</c:v>
                </c:pt>
                <c:pt idx="142" formatCode="0.00">
                  <c:v>1.5534792452830191</c:v>
                </c:pt>
                <c:pt idx="143" formatCode="0.00">
                  <c:v>0.8221621621621622</c:v>
                </c:pt>
                <c:pt idx="144" formatCode="0.00">
                  <c:v>1.7869621621621623</c:v>
                </c:pt>
                <c:pt idx="145" formatCode="0.00">
                  <c:v>0.312</c:v>
                </c:pt>
                <c:pt idx="146" formatCode="0.00">
                  <c:v>1.2767999999999999</c:v>
                </c:pt>
                <c:pt idx="147" formatCode="0.00">
                  <c:v>0.99839999999999995</c:v>
                </c:pt>
                <c:pt idx="148" formatCode="0.00">
                  <c:v>1.9632000000000001</c:v>
                </c:pt>
              </c:numCache>
            </c:numRef>
          </c:xVal>
          <c:yVal>
            <c:numRef>
              <c:f>Data!$Q$6:$Q$154</c:f>
              <c:numCache>
                <c:formatCode>General</c:formatCode>
                <c:ptCount val="149"/>
                <c:pt idx="16" formatCode="0.00">
                  <c:v>5.1009698519133195</c:v>
                </c:pt>
                <c:pt idx="17" formatCode="0.00">
                  <c:v>1.330893109436829</c:v>
                </c:pt>
                <c:pt idx="18" formatCode="0.00">
                  <c:v>7.6615947313639339</c:v>
                </c:pt>
                <c:pt idx="19" formatCode="0.00">
                  <c:v>-15.110571857923475</c:v>
                </c:pt>
                <c:pt idx="20" formatCode="0.00">
                  <c:v>-4.6176847158253693</c:v>
                </c:pt>
                <c:pt idx="21" formatCode="0.00">
                  <c:v>22.273297023018344</c:v>
                </c:pt>
                <c:pt idx="22" formatCode="0.00">
                  <c:v>9.0340398645176094</c:v>
                </c:pt>
                <c:pt idx="23" formatCode="0.00">
                  <c:v>3.1048469774767824</c:v>
                </c:pt>
                <c:pt idx="29" formatCode="0.00">
                  <c:v>-2.0741757050853096</c:v>
                </c:pt>
                <c:pt idx="30" formatCode="0.00">
                  <c:v>2.5352610396067092</c:v>
                </c:pt>
                <c:pt idx="31" formatCode="0.00">
                  <c:v>3.8835088403592479</c:v>
                </c:pt>
                <c:pt idx="32" formatCode="0.00">
                  <c:v>14.34186076541387</c:v>
                </c:pt>
                <c:pt idx="33" formatCode="0.00">
                  <c:v>-3.0867787644201599</c:v>
                </c:pt>
                <c:pt idx="34" formatCode="0.00">
                  <c:v>7.8740918546772605</c:v>
                </c:pt>
                <c:pt idx="35" formatCode="0.00">
                  <c:v>-4.7789410352485362</c:v>
                </c:pt>
                <c:pt idx="36" formatCode="0.00">
                  <c:v>6.155670831007086</c:v>
                </c:pt>
                <c:pt idx="37" formatCode="0.00">
                  <c:v>-34.180357839694281</c:v>
                </c:pt>
                <c:pt idx="38" formatCode="0.00">
                  <c:v>-12.226872995643603</c:v>
                </c:pt>
                <c:pt idx="39" formatCode="0.00">
                  <c:v>-3.9227177113729397</c:v>
                </c:pt>
                <c:pt idx="40" formatCode="0.00">
                  <c:v>-0.84860382289522818</c:v>
                </c:pt>
                <c:pt idx="41" formatCode="0.00">
                  <c:v>1.7214650416352342</c:v>
                </c:pt>
                <c:pt idx="42" formatCode="0.00">
                  <c:v>13.560169195821942</c:v>
                </c:pt>
                <c:pt idx="43" formatCode="0.00">
                  <c:v>-6.3138040945869989</c:v>
                </c:pt>
                <c:pt idx="44" formatCode="0.00">
                  <c:v>4.9209942167408514</c:v>
                </c:pt>
                <c:pt idx="45" formatCode="0.00">
                  <c:v>-2.5279616342162328</c:v>
                </c:pt>
                <c:pt idx="46" formatCode="0.00">
                  <c:v>10.472083965573376</c:v>
                </c:pt>
                <c:pt idx="47" formatCode="0.00">
                  <c:v>-32.371682826614261</c:v>
                </c:pt>
                <c:pt idx="48" formatCode="0.00">
                  <c:v>10.012213280972006</c:v>
                </c:pt>
                <c:pt idx="49" formatCode="0.00">
                  <c:v>1.3338254287926006</c:v>
                </c:pt>
                <c:pt idx="50" formatCode="0.00">
                  <c:v>9.3314699238450345</c:v>
                </c:pt>
                <c:pt idx="51" formatCode="0.00">
                  <c:v>-0.58319023787561264</c:v>
                </c:pt>
                <c:pt idx="52" formatCode="0.00">
                  <c:v>5.6992970372903784</c:v>
                </c:pt>
                <c:pt idx="53" formatCode="0.00">
                  <c:v>-4.3163223628371696</c:v>
                </c:pt>
                <c:pt idx="54" formatCode="0.00">
                  <c:v>6.1747547206502844</c:v>
                </c:pt>
                <c:pt idx="55" formatCode="0.00">
                  <c:v>1.3924281968613315</c:v>
                </c:pt>
                <c:pt idx="56" formatCode="0.00">
                  <c:v>9.6296137635883667</c:v>
                </c:pt>
                <c:pt idx="57" formatCode="0.00">
                  <c:v>0.10016422084626697</c:v>
                </c:pt>
                <c:pt idx="58" formatCode="0.00">
                  <c:v>13.655750051406642</c:v>
                </c:pt>
                <c:pt idx="59" formatCode="0.00">
                  <c:v>1.4786702002048315</c:v>
                </c:pt>
                <c:pt idx="60" formatCode="0.00">
                  <c:v>8.3344609208948128</c:v>
                </c:pt>
                <c:pt idx="61" formatCode="0.00">
                  <c:v>-0.38213203013908981</c:v>
                </c:pt>
                <c:pt idx="62" formatCode="0.00">
                  <c:v>8.865404842194053</c:v>
                </c:pt>
                <c:pt idx="82" formatCode="0.00">
                  <c:v>1.3600113073521385</c:v>
                </c:pt>
                <c:pt idx="83" formatCode="0.00">
                  <c:v>1.7470861571615188</c:v>
                </c:pt>
                <c:pt idx="84" formatCode="0.00">
                  <c:v>0.54414443987987227</c:v>
                </c:pt>
                <c:pt idx="85" formatCode="0.00">
                  <c:v>3.3526973919925922</c:v>
                </c:pt>
                <c:pt idx="86" formatCode="0.00">
                  <c:v>-12.613869398601395</c:v>
                </c:pt>
                <c:pt idx="87" formatCode="0.00">
                  <c:v>-6.7798558114064207</c:v>
                </c:pt>
                <c:pt idx="88" formatCode="0.00">
                  <c:v>-6.8483979986563313</c:v>
                </c:pt>
                <c:pt idx="89" formatCode="0.00">
                  <c:v>-5.7975258442228323</c:v>
                </c:pt>
                <c:pt idx="90" formatCode="0.00">
                  <c:v>-22.640706331170065</c:v>
                </c:pt>
                <c:pt idx="91" formatCode="0.00">
                  <c:v>-19.997991951508638</c:v>
                </c:pt>
                <c:pt idx="92" formatCode="0.00">
                  <c:v>-10.116421358693984</c:v>
                </c:pt>
                <c:pt idx="93" formatCode="0.00">
                  <c:v>-9.0071393582184029</c:v>
                </c:pt>
                <c:pt idx="94" formatCode="0.00">
                  <c:v>-8.5601397519457407</c:v>
                </c:pt>
                <c:pt idx="95" formatCode="0.00">
                  <c:v>-5.4369426523825766</c:v>
                </c:pt>
                <c:pt idx="101" formatCode="0.00">
                  <c:v>-2.21629509831088</c:v>
                </c:pt>
                <c:pt idx="102" formatCode="0.00">
                  <c:v>13.863614465888432</c:v>
                </c:pt>
                <c:pt idx="103" formatCode="0.00">
                  <c:v>-8.8854282376738922</c:v>
                </c:pt>
                <c:pt idx="104" formatCode="0.00">
                  <c:v>-0.40411278760026903</c:v>
                </c:pt>
                <c:pt idx="105" formatCode="0.00">
                  <c:v>-8.8298879986533905</c:v>
                </c:pt>
                <c:pt idx="106" formatCode="0.00">
                  <c:v>1.5390092571864784</c:v>
                </c:pt>
                <c:pt idx="107" formatCode="0.00">
                  <c:v>-18.276020793749076</c:v>
                </c:pt>
                <c:pt idx="108" formatCode="0.00">
                  <c:v>6.4294326080044328</c:v>
                </c:pt>
                <c:pt idx="109" formatCode="0.00">
                  <c:v>-0.68660801390106485</c:v>
                </c:pt>
                <c:pt idx="110" formatCode="0.00">
                  <c:v>9.3603791320216345</c:v>
                </c:pt>
                <c:pt idx="111" formatCode="0.00">
                  <c:v>-4.2432961258222122</c:v>
                </c:pt>
                <c:pt idx="112" formatCode="0.00">
                  <c:v>5.5880970505925447</c:v>
                </c:pt>
                <c:pt idx="113" formatCode="0.00">
                  <c:v>-4.1706387026908942</c:v>
                </c:pt>
                <c:pt idx="115" formatCode="0.00">
                  <c:v>-2.5052911215195053</c:v>
                </c:pt>
                <c:pt idx="116" formatCode="0.00">
                  <c:v>6.837429165164373</c:v>
                </c:pt>
                <c:pt idx="117" formatCode="0.00">
                  <c:v>2.1696270216513867</c:v>
                </c:pt>
                <c:pt idx="118" formatCode="0.00">
                  <c:v>13.915704487529894</c:v>
                </c:pt>
                <c:pt idx="119" formatCode="0.00">
                  <c:v>-5.9630172498328164</c:v>
                </c:pt>
                <c:pt idx="120" formatCode="0.00">
                  <c:v>7.9391553456445791</c:v>
                </c:pt>
                <c:pt idx="121" formatCode="0.00">
                  <c:v>-4.8038727102618282</c:v>
                </c:pt>
                <c:pt idx="123" formatCode="0.00">
                  <c:v>-1.2381691619568471</c:v>
                </c:pt>
                <c:pt idx="125" formatCode="0.00">
                  <c:v>5.1636384242892674</c:v>
                </c:pt>
                <c:pt idx="126" formatCode="0.00">
                  <c:v>14.398591235222021</c:v>
                </c:pt>
                <c:pt idx="127" formatCode="0.00">
                  <c:v>-5.5371712994554301</c:v>
                </c:pt>
                <c:pt idx="129" formatCode="0.00">
                  <c:v>-8.0111973382171016</c:v>
                </c:pt>
                <c:pt idx="130" formatCode="0.00">
                  <c:v>0.89344955064169085</c:v>
                </c:pt>
                <c:pt idx="131" formatCode="0.00">
                  <c:v>-0.20415077622018885</c:v>
                </c:pt>
                <c:pt idx="132" formatCode="0.00">
                  <c:v>11.637269879412884</c:v>
                </c:pt>
                <c:pt idx="133" formatCode="0.00">
                  <c:v>-17.238629866036817</c:v>
                </c:pt>
                <c:pt idx="134" formatCode="0.00">
                  <c:v>2.396430414729295</c:v>
                </c:pt>
                <c:pt idx="135" formatCode="0.00">
                  <c:v>-4.7293746513222956</c:v>
                </c:pt>
                <c:pt idx="136" formatCode="0.00">
                  <c:v>6.9151482545485052</c:v>
                </c:pt>
                <c:pt idx="137" formatCode="0.00">
                  <c:v>-10.963603663486573</c:v>
                </c:pt>
                <c:pt idx="138" formatCode="0.00">
                  <c:v>-1.9060737737275275</c:v>
                </c:pt>
                <c:pt idx="139" formatCode="0.00">
                  <c:v>-20.5621647866733</c:v>
                </c:pt>
                <c:pt idx="140" formatCode="0.00">
                  <c:v>-10.396932184488861</c:v>
                </c:pt>
                <c:pt idx="141" formatCode="0.00">
                  <c:v>-0.10482436647258453</c:v>
                </c:pt>
                <c:pt idx="142" formatCode="0.00">
                  <c:v>3.6678298356710002</c:v>
                </c:pt>
                <c:pt idx="143" formatCode="0.00">
                  <c:v>-2.1687479222696524</c:v>
                </c:pt>
                <c:pt idx="144" formatCode="0.00">
                  <c:v>9.994913977415564</c:v>
                </c:pt>
                <c:pt idx="145" formatCode="0.00">
                  <c:v>-1.9509068113078598</c:v>
                </c:pt>
                <c:pt idx="146" formatCode="0.00">
                  <c:v>7.2571262000921379</c:v>
                </c:pt>
                <c:pt idx="147" formatCode="0.00">
                  <c:v>-4.9099440680506135</c:v>
                </c:pt>
                <c:pt idx="148" formatCode="0.00">
                  <c:v>13.50778981340649</c:v>
                </c:pt>
              </c:numCache>
            </c:numRef>
          </c:yVal>
          <c:smooth val="0"/>
        </c:ser>
        <c:dLbls>
          <c:showLegendKey val="0"/>
          <c:showVal val="0"/>
          <c:showCatName val="0"/>
          <c:showSerName val="0"/>
          <c:showPercent val="0"/>
          <c:showBubbleSize val="0"/>
        </c:dLbls>
        <c:axId val="327545984"/>
        <c:axId val="327542456"/>
      </c:scatterChart>
      <c:valAx>
        <c:axId val="327545984"/>
        <c:scaling>
          <c:orientation val="minMax"/>
        </c:scaling>
        <c:delete val="0"/>
        <c:axPos val="b"/>
        <c:title>
          <c:tx>
            <c:rich>
              <a:bodyPr/>
              <a:lstStyle/>
              <a:p>
                <a:pPr>
                  <a:defRPr sz="1200"/>
                </a:pPr>
                <a:r>
                  <a:rPr lang="en-US" sz="1200"/>
                  <a:t>Total</a:t>
                </a:r>
                <a:r>
                  <a:rPr lang="en-US" sz="1200" baseline="0"/>
                  <a:t> AA intake (g/kg/day)</a:t>
                </a:r>
                <a:endParaRPr lang="en-US" sz="1200"/>
              </a:p>
            </c:rich>
          </c:tx>
          <c:overlay val="0"/>
        </c:title>
        <c:numFmt formatCode="0.0" sourceLinked="0"/>
        <c:majorTickMark val="none"/>
        <c:minorTickMark val="none"/>
        <c:tickLblPos val="low"/>
        <c:txPr>
          <a:bodyPr rot="0" vert="horz"/>
          <a:lstStyle/>
          <a:p>
            <a:pPr>
              <a:defRPr sz="1400" b="0" i="0" u="none" strike="noStrike" baseline="0">
                <a:solidFill>
                  <a:schemeClr val="tx1"/>
                </a:solidFill>
                <a:latin typeface="Calibri"/>
                <a:ea typeface="Calibri"/>
                <a:cs typeface="Calibri"/>
              </a:defRPr>
            </a:pPr>
            <a:endParaRPr lang="en-US"/>
          </a:p>
        </c:txPr>
        <c:crossAx val="327542456"/>
        <c:crosses val="autoZero"/>
        <c:crossBetween val="midCat"/>
      </c:valAx>
      <c:valAx>
        <c:axId val="327542456"/>
        <c:scaling>
          <c:orientation val="minMax"/>
        </c:scaling>
        <c:delete val="0"/>
        <c:axPos val="l"/>
        <c:title>
          <c:tx>
            <c:rich>
              <a:bodyPr/>
              <a:lstStyle/>
              <a:p>
                <a:pPr>
                  <a:defRPr sz="1200">
                    <a:latin typeface="+mn-lt"/>
                  </a:defRPr>
                </a:pPr>
                <a:r>
                  <a:rPr lang="en-US" sz="1200">
                    <a:latin typeface="+mn-lt"/>
                  </a:rPr>
                  <a:t>WB</a:t>
                </a:r>
                <a:r>
                  <a:rPr lang="en-US" sz="1200" baseline="0">
                    <a:latin typeface="+mn-lt"/>
                  </a:rPr>
                  <a:t> Protein net balance (</a:t>
                </a:r>
                <a:r>
                  <a:rPr lang="en-US" sz="1200" baseline="0">
                    <a:latin typeface="+mn-lt"/>
                    <a:cs typeface="Times New Roman"/>
                  </a:rPr>
                  <a:t>µ</a:t>
                </a:r>
                <a:r>
                  <a:rPr lang="en-US" sz="1200" baseline="0">
                    <a:latin typeface="+mn-lt"/>
                  </a:rPr>
                  <a:t>mol/kg/day)</a:t>
                </a:r>
                <a:endParaRPr lang="en-US" sz="1200">
                  <a:latin typeface="+mn-lt"/>
                </a:endParaRPr>
              </a:p>
            </c:rich>
          </c:tx>
          <c:overlay val="0"/>
        </c:title>
        <c:numFmt formatCode="0" sourceLinked="0"/>
        <c:majorTickMark val="none"/>
        <c:minorTickMark val="none"/>
        <c:tickLblPos val="nextTo"/>
        <c:txPr>
          <a:bodyPr/>
          <a:lstStyle/>
          <a:p>
            <a:pPr>
              <a:defRPr sz="1400"/>
            </a:pPr>
            <a:endParaRPr lang="en-US"/>
          </a:p>
        </c:txPr>
        <c:crossAx val="327545984"/>
        <c:crosses val="autoZero"/>
        <c:crossBetween val="midCat"/>
      </c:valAx>
      <c:spPr>
        <a:noFill/>
        <a:ln w="25400">
          <a:no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Data!$R$4:$R$5</c:f>
              <c:strCache>
                <c:ptCount val="1"/>
                <c:pt idx="0">
                  <c:v>Phe Ox. umol/kg/day</c:v>
                </c:pt>
              </c:strCache>
            </c:strRef>
          </c:tx>
          <c:spPr>
            <a:ln w="28575">
              <a:noFill/>
            </a:ln>
          </c:spPr>
          <c:marker>
            <c:symbol val="circle"/>
            <c:size val="8"/>
            <c:spPr>
              <a:solidFill>
                <a:schemeClr val="tx1"/>
              </a:solidFill>
              <a:ln>
                <a:solidFill>
                  <a:schemeClr val="tx1"/>
                </a:solidFill>
              </a:ln>
            </c:spPr>
          </c:marker>
          <c:trendline>
            <c:spPr>
              <a:ln w="50800"/>
            </c:spPr>
            <c:trendlineType val="linear"/>
            <c:dispRSqr val="1"/>
            <c:dispEq val="0"/>
            <c:trendlineLbl>
              <c:layout>
                <c:manualLayout>
                  <c:x val="5.5900106147929104E-2"/>
                  <c:y val="-0.3431713158393494"/>
                </c:manualLayout>
              </c:layout>
              <c:numFmt formatCode="General" sourceLinked="0"/>
              <c:txPr>
                <a:bodyPr/>
                <a:lstStyle/>
                <a:p>
                  <a:pPr>
                    <a:defRPr sz="1200"/>
                  </a:pPr>
                  <a:endParaRPr lang="en-US"/>
                </a:p>
              </c:txPr>
            </c:trendlineLbl>
          </c:trendline>
          <c:xVal>
            <c:numRef>
              <c:f>Data!$P$6:$P$154</c:f>
              <c:numCache>
                <c:formatCode>General</c:formatCode>
                <c:ptCount val="149"/>
                <c:pt idx="16" formatCode="0.00">
                  <c:v>0.86266046511627903</c:v>
                </c:pt>
                <c:pt idx="17" formatCode="0.00">
                  <c:v>1.3146092307692308</c:v>
                </c:pt>
                <c:pt idx="18" formatCode="0.00">
                  <c:v>1.0267200000000001</c:v>
                </c:pt>
                <c:pt idx="19" formatCode="0.00">
                  <c:v>0.58821119999999993</c:v>
                </c:pt>
                <c:pt idx="20" formatCode="0.00">
                  <c:v>0</c:v>
                </c:pt>
                <c:pt idx="21" formatCode="0.00">
                  <c:v>1.9739519999999997</c:v>
                </c:pt>
                <c:pt idx="22" formatCode="0.00">
                  <c:v>0.94042140845070421</c:v>
                </c:pt>
                <c:pt idx="23" formatCode="0.00">
                  <c:v>0.67829760000000006</c:v>
                </c:pt>
                <c:pt idx="29" formatCode="0.00">
                  <c:v>0.45835370558375632</c:v>
                </c:pt>
                <c:pt idx="30" formatCode="0.00">
                  <c:v>0.91670741116751264</c:v>
                </c:pt>
                <c:pt idx="31" formatCode="0.00">
                  <c:v>0.57184711111111108</c:v>
                </c:pt>
                <c:pt idx="32" formatCode="0.00">
                  <c:v>1.1436942222222222</c:v>
                </c:pt>
                <c:pt idx="33" formatCode="0.00">
                  <c:v>0.59833333333333327</c:v>
                </c:pt>
                <c:pt idx="34" formatCode="0.00">
                  <c:v>1.1966666666666665</c:v>
                </c:pt>
                <c:pt idx="35" formatCode="0.00">
                  <c:v>0.44862229249011848</c:v>
                </c:pt>
                <c:pt idx="36" formatCode="0.00">
                  <c:v>0.89724458498023696</c:v>
                </c:pt>
                <c:pt idx="37" formatCode="0.00">
                  <c:v>0.62927209411764695</c:v>
                </c:pt>
                <c:pt idx="38" formatCode="0.00">
                  <c:v>1.2585441882352939</c:v>
                </c:pt>
                <c:pt idx="39" formatCode="0.00">
                  <c:v>0.46369745454545452</c:v>
                </c:pt>
                <c:pt idx="40" formatCode="0.00">
                  <c:v>0.92739490909090905</c:v>
                </c:pt>
                <c:pt idx="41" formatCode="0.00">
                  <c:v>0.58306308196721313</c:v>
                </c:pt>
                <c:pt idx="42" formatCode="0.00">
                  <c:v>1.1638662295081967</c:v>
                </c:pt>
                <c:pt idx="43" formatCode="0.00">
                  <c:v>0.58699974193548388</c:v>
                </c:pt>
                <c:pt idx="44" formatCode="0.00">
                  <c:v>1.1739994838709678</c:v>
                </c:pt>
                <c:pt idx="45" formatCode="0.00">
                  <c:v>0.33349779264214047</c:v>
                </c:pt>
                <c:pt idx="46" formatCode="0.00">
                  <c:v>0.82990234113712369</c:v>
                </c:pt>
                <c:pt idx="47" formatCode="0.00">
                  <c:v>0.39849000000000001</c:v>
                </c:pt>
                <c:pt idx="48" formatCode="0.00">
                  <c:v>0.79698000000000002</c:v>
                </c:pt>
                <c:pt idx="49" formatCode="0.00">
                  <c:v>0.6411906976744185</c:v>
                </c:pt>
                <c:pt idx="50" formatCode="0.00">
                  <c:v>1.282381395348837</c:v>
                </c:pt>
                <c:pt idx="51" formatCode="0.00">
                  <c:v>0.48552055427251734</c:v>
                </c:pt>
                <c:pt idx="52" formatCode="0.00">
                  <c:v>0.96626549653579674</c:v>
                </c:pt>
                <c:pt idx="53" formatCode="0.00">
                  <c:v>0.61323843416370105</c:v>
                </c:pt>
                <c:pt idx="54" formatCode="0.00">
                  <c:v>1.3000654804270464</c:v>
                </c:pt>
                <c:pt idx="55" formatCode="0.00">
                  <c:v>0.6954618834080718</c:v>
                </c:pt>
                <c:pt idx="56" formatCode="0.00">
                  <c:v>1.3909237668161436</c:v>
                </c:pt>
                <c:pt idx="57" formatCode="0.00">
                  <c:v>0.6433279999999999</c:v>
                </c:pt>
                <c:pt idx="58" formatCode="0.00">
                  <c:v>1.2881147936507935</c:v>
                </c:pt>
                <c:pt idx="59" formatCode="0.00">
                  <c:v>0.62035200000000001</c:v>
                </c:pt>
                <c:pt idx="60" formatCode="0.00">
                  <c:v>1.0959551999999999</c:v>
                </c:pt>
                <c:pt idx="61" formatCode="0.00">
                  <c:v>0.3243670588235294</c:v>
                </c:pt>
                <c:pt idx="62" formatCode="0.00">
                  <c:v>0.75253157647058821</c:v>
                </c:pt>
                <c:pt idx="82" formatCode="0.00">
                  <c:v>0.58291199999999999</c:v>
                </c:pt>
                <c:pt idx="83" formatCode="0.00">
                  <c:v>0.8246053333333333</c:v>
                </c:pt>
                <c:pt idx="84" formatCode="0.00">
                  <c:v>0.85375999999999996</c:v>
                </c:pt>
                <c:pt idx="85" formatCode="0.00">
                  <c:v>1.0775501234567901</c:v>
                </c:pt>
                <c:pt idx="86" formatCode="0.00">
                  <c:v>0.77681454545454542</c:v>
                </c:pt>
                <c:pt idx="87" formatCode="0.00">
                  <c:v>0.98280318181818171</c:v>
                </c:pt>
                <c:pt idx="88" formatCode="0.00">
                  <c:v>0</c:v>
                </c:pt>
                <c:pt idx="89" formatCode="0.00">
                  <c:v>0.19081052631578946</c:v>
                </c:pt>
                <c:pt idx="90" formatCode="0.00">
                  <c:v>0</c:v>
                </c:pt>
                <c:pt idx="91" formatCode="0.00">
                  <c:v>0.21077906976744185</c:v>
                </c:pt>
                <c:pt idx="92" formatCode="0.00">
                  <c:v>0</c:v>
                </c:pt>
                <c:pt idx="93" formatCode="0.00">
                  <c:v>0.28323437499999998</c:v>
                </c:pt>
                <c:pt idx="94" formatCode="0.00">
                  <c:v>0</c:v>
                </c:pt>
                <c:pt idx="95" formatCode="0.00">
                  <c:v>0.29237096774193544</c:v>
                </c:pt>
                <c:pt idx="101" formatCode="0.00">
                  <c:v>1.3121495327102803</c:v>
                </c:pt>
                <c:pt idx="102" formatCode="0.00">
                  <c:v>2.2769495327102804</c:v>
                </c:pt>
                <c:pt idx="103" formatCode="0.00">
                  <c:v>0.75891891891891883</c:v>
                </c:pt>
                <c:pt idx="104" formatCode="0.00">
                  <c:v>1.7237189189189188</c:v>
                </c:pt>
                <c:pt idx="105" formatCode="0.00">
                  <c:v>0.74598496240601508</c:v>
                </c:pt>
                <c:pt idx="106" formatCode="0.00">
                  <c:v>1.7107849624060152</c:v>
                </c:pt>
                <c:pt idx="107" formatCode="0.00">
                  <c:v>0.7632000000000001</c:v>
                </c:pt>
                <c:pt idx="108" formatCode="0.00">
                  <c:v>1.7280000000000002</c:v>
                </c:pt>
                <c:pt idx="109" formatCode="0.00">
                  <c:v>1.0149397590361446</c:v>
                </c:pt>
                <c:pt idx="110" formatCode="0.00">
                  <c:v>1.9797397590361445</c:v>
                </c:pt>
                <c:pt idx="111" formatCode="0.00">
                  <c:v>0.55714285714285716</c:v>
                </c:pt>
                <c:pt idx="112" formatCode="0.00">
                  <c:v>1.5219428571428573</c:v>
                </c:pt>
                <c:pt idx="113" formatCode="0.00">
                  <c:v>0.66857142857142848</c:v>
                </c:pt>
                <c:pt idx="115" formatCode="0.00">
                  <c:v>0.78</c:v>
                </c:pt>
                <c:pt idx="116" formatCode="0.00">
                  <c:v>1.7448000000000001</c:v>
                </c:pt>
                <c:pt idx="117" formatCode="0.00">
                  <c:v>1.2480000000000002</c:v>
                </c:pt>
                <c:pt idx="118" formatCode="0.00">
                  <c:v>2.2128000000000001</c:v>
                </c:pt>
                <c:pt idx="119" formatCode="0.00">
                  <c:v>0.72595656670113751</c:v>
                </c:pt>
                <c:pt idx="120" formatCode="0.00">
                  <c:v>1.6907565667011375</c:v>
                </c:pt>
                <c:pt idx="121" formatCode="0.00">
                  <c:v>0.96794208893485001</c:v>
                </c:pt>
                <c:pt idx="123" formatCode="0.00">
                  <c:v>0.74608695652173918</c:v>
                </c:pt>
                <c:pt idx="125" formatCode="0.00">
                  <c:v>0.97000120000000001</c:v>
                </c:pt>
                <c:pt idx="126" formatCode="0.00">
                  <c:v>1.9348011999999999</c:v>
                </c:pt>
                <c:pt idx="127" formatCode="0.00">
                  <c:v>1.1999999999999999E-6</c:v>
                </c:pt>
                <c:pt idx="129" formatCode="0.00">
                  <c:v>0.65194029850746271</c:v>
                </c:pt>
                <c:pt idx="130" formatCode="0.00">
                  <c:v>1.6167402985074628</c:v>
                </c:pt>
                <c:pt idx="131" formatCode="0.00">
                  <c:v>0.65194029850746271</c:v>
                </c:pt>
                <c:pt idx="132" formatCode="0.00">
                  <c:v>1.6167402985074628</c:v>
                </c:pt>
                <c:pt idx="133" formatCode="0.00">
                  <c:v>0.60387096774193549</c:v>
                </c:pt>
                <c:pt idx="134" formatCode="0.00">
                  <c:v>1.5686709677419355</c:v>
                </c:pt>
                <c:pt idx="135" formatCode="0.00">
                  <c:v>1.6E-7</c:v>
                </c:pt>
                <c:pt idx="136" formatCode="0.00">
                  <c:v>0.96480160000000004</c:v>
                </c:pt>
                <c:pt idx="137" formatCode="0.00">
                  <c:v>0.4</c:v>
                </c:pt>
                <c:pt idx="138" formatCode="0.00">
                  <c:v>1.3648</c:v>
                </c:pt>
                <c:pt idx="139" formatCode="0.00">
                  <c:v>1.177358490566038E-7</c:v>
                </c:pt>
                <c:pt idx="140" formatCode="0.00">
                  <c:v>0.96480011773584917</c:v>
                </c:pt>
                <c:pt idx="141" formatCode="0.00">
                  <c:v>0.58867924528301885</c:v>
                </c:pt>
                <c:pt idx="142" formatCode="0.00">
                  <c:v>1.5534792452830191</c:v>
                </c:pt>
                <c:pt idx="143" formatCode="0.00">
                  <c:v>0.8221621621621622</c:v>
                </c:pt>
                <c:pt idx="144" formatCode="0.00">
                  <c:v>1.7869621621621623</c:v>
                </c:pt>
                <c:pt idx="145" formatCode="0.00">
                  <c:v>0.312</c:v>
                </c:pt>
                <c:pt idx="146" formatCode="0.00">
                  <c:v>1.2767999999999999</c:v>
                </c:pt>
                <c:pt idx="147" formatCode="0.00">
                  <c:v>0.99839999999999995</c:v>
                </c:pt>
                <c:pt idx="148" formatCode="0.00">
                  <c:v>1.9632000000000001</c:v>
                </c:pt>
              </c:numCache>
            </c:numRef>
          </c:xVal>
          <c:yVal>
            <c:numRef>
              <c:f>Data!$R$6:$R$154</c:f>
              <c:numCache>
                <c:formatCode>General</c:formatCode>
                <c:ptCount val="149"/>
                <c:pt idx="16" formatCode="0\.0">
                  <c:v>10.288177434908388</c:v>
                </c:pt>
                <c:pt idx="17" formatCode="0\.0">
                  <c:v>22.120645352101629</c:v>
                </c:pt>
                <c:pt idx="18" formatCode="0\.0">
                  <c:v>10.6542386019694</c:v>
                </c:pt>
                <c:pt idx="19" formatCode="0\.0">
                  <c:v>25.603771857923491</c:v>
                </c:pt>
                <c:pt idx="20" formatCode="0\.0">
                  <c:v>4.617684715825372</c:v>
                </c:pt>
                <c:pt idx="21" formatCode="0\.0">
                  <c:v>12.940369643648328</c:v>
                </c:pt>
                <c:pt idx="22" formatCode="0\.0">
                  <c:v>7.7422981636513963</c:v>
                </c:pt>
                <c:pt idx="23" formatCode="0\.0">
                  <c:v>8.9954196891898821</c:v>
                </c:pt>
                <c:pt idx="27" formatCode="0\.0">
                  <c:v>0</c:v>
                </c:pt>
                <c:pt idx="28" formatCode="0\.0">
                  <c:v>0</c:v>
                </c:pt>
                <c:pt idx="29" formatCode="0\.0">
                  <c:v>11.949048801532021</c:v>
                </c:pt>
                <c:pt idx="30" formatCode="0\.0">
                  <c:v>17.214485153286688</c:v>
                </c:pt>
                <c:pt idx="31" formatCode="0\.0">
                  <c:v>8.4364911596407506</c:v>
                </c:pt>
                <c:pt idx="32" formatCode="0\.0">
                  <c:v>10.298139234586138</c:v>
                </c:pt>
                <c:pt idx="33" formatCode="0\.0">
                  <c:v>15.977403764420155</c:v>
                </c:pt>
                <c:pt idx="34" formatCode="0\.0">
                  <c:v>17.907158145322732</c:v>
                </c:pt>
                <c:pt idx="35" formatCode="0\.0">
                  <c:v>14.444158426552875</c:v>
                </c:pt>
                <c:pt idx="36" formatCode="0\.0">
                  <c:v>13.174763951601602</c:v>
                </c:pt>
                <c:pt idx="37" formatCode="0\.0">
                  <c:v>47.737534310282506</c:v>
                </c:pt>
                <c:pt idx="38" formatCode="0\.0">
                  <c:v>39.341225936820067</c:v>
                </c:pt>
                <c:pt idx="39" formatCode="0\.0">
                  <c:v>13.912717711372931</c:v>
                </c:pt>
                <c:pt idx="40" formatCode="0\.0">
                  <c:v>20.828603822895232</c:v>
                </c:pt>
                <c:pt idx="41" formatCode="0\.0">
                  <c:v>10.840174302627059</c:v>
                </c:pt>
                <c:pt idx="42" formatCode="0\.0">
                  <c:v>11.514420968112496</c:v>
                </c:pt>
                <c:pt idx="43" formatCode="0\.0">
                  <c:v>18.960255707490219</c:v>
                </c:pt>
                <c:pt idx="44" formatCode="0\.0">
                  <c:v>20.3719090090656</c:v>
                </c:pt>
                <c:pt idx="45" formatCode="0\.0">
                  <c:v>9.7129114669921552</c:v>
                </c:pt>
                <c:pt idx="46" formatCode="0\.0">
                  <c:v>7.4075146966339824</c:v>
                </c:pt>
                <c:pt idx="47" formatCode="0\.0">
                  <c:v>40.956839076614258</c:v>
                </c:pt>
                <c:pt idx="48" formatCode="0\.0">
                  <c:v>7.1580992190279851</c:v>
                </c:pt>
                <c:pt idx="49" formatCode="0\.0">
                  <c:v>12.480128059579492</c:v>
                </c:pt>
                <c:pt idx="50" formatCode="0\.0">
                  <c:v>18.296437052899151</c:v>
                </c:pt>
                <c:pt idx="51" formatCode="0\.0">
                  <c:v>11.043351900693169</c:v>
                </c:pt>
                <c:pt idx="52" formatCode="0\.0">
                  <c:v>15.118139452317005</c:v>
                </c:pt>
                <c:pt idx="53" formatCode="0\.0">
                  <c:v>17.528066135079158</c:v>
                </c:pt>
                <c:pt idx="54" formatCode="0\.0">
                  <c:v>21.834142076502733</c:v>
                </c:pt>
                <c:pt idx="55" formatCode="0\.0">
                  <c:v>13.590755659640902</c:v>
                </c:pt>
                <c:pt idx="56" formatCode="0\.0">
                  <c:v>20.336753949416124</c:v>
                </c:pt>
                <c:pt idx="57" formatCode="0\.0">
                  <c:v>13.75983577915374</c:v>
                </c:pt>
                <c:pt idx="58" formatCode="0\.0">
                  <c:v>14.095678520021918</c:v>
                </c:pt>
                <c:pt idx="59" formatCode="0\.0">
                  <c:v>11.886329799795162</c:v>
                </c:pt>
                <c:pt idx="60" formatCode="0\.0">
                  <c:v>15.277039079105199</c:v>
                </c:pt>
                <c:pt idx="61" formatCode="0\.0">
                  <c:v>7.3703673242567369</c:v>
                </c:pt>
                <c:pt idx="62" formatCode="0\.0">
                  <c:v>7.3473010401588832</c:v>
                </c:pt>
                <c:pt idx="67" formatCode="0\.0">
                  <c:v>0</c:v>
                </c:pt>
                <c:pt idx="68" formatCode="0\.0">
                  <c:v>0</c:v>
                </c:pt>
                <c:pt idx="82" formatCode="0\.0">
                  <c:v>9.0386553593145269</c:v>
                </c:pt>
                <c:pt idx="83" formatCode="0\.0">
                  <c:v>8.6515805095051501</c:v>
                </c:pt>
                <c:pt idx="84" formatCode="0\.0">
                  <c:v>14.686225930490489</c:v>
                </c:pt>
                <c:pt idx="85" formatCode="0\.0">
                  <c:v>11.877672978377772</c:v>
                </c:pt>
                <c:pt idx="86" formatCode="0\.0">
                  <c:v>26.471596671328669</c:v>
                </c:pt>
                <c:pt idx="87" formatCode="0\.0">
                  <c:v>20.637583084133688</c:v>
                </c:pt>
                <c:pt idx="88" formatCode="0\.0">
                  <c:v>6.8483979986563277</c:v>
                </c:pt>
                <c:pt idx="89" formatCode="0\.0">
                  <c:v>5.7975258442228297</c:v>
                </c:pt>
                <c:pt idx="90" formatCode="0\.0">
                  <c:v>28.512799354425876</c:v>
                </c:pt>
                <c:pt idx="91" formatCode="0\.0">
                  <c:v>25.870084974764453</c:v>
                </c:pt>
                <c:pt idx="92" formatCode="0\.0">
                  <c:v>10.116421358693986</c:v>
                </c:pt>
                <c:pt idx="93" formatCode="0\.0">
                  <c:v>9.0071393582184047</c:v>
                </c:pt>
                <c:pt idx="94" formatCode="0\.0">
                  <c:v>8.5601397519457425</c:v>
                </c:pt>
                <c:pt idx="95" formatCode="0\.0">
                  <c:v>5.4369426523825775</c:v>
                </c:pt>
                <c:pt idx="99">
                  <c:v>0</c:v>
                </c:pt>
                <c:pt idx="100">
                  <c:v>0</c:v>
                </c:pt>
                <c:pt idx="101" formatCode="0\.0">
                  <c:v>16.333202744521994</c:v>
                </c:pt>
                <c:pt idx="102" formatCode="0\.0">
                  <c:v>11.921699530728255</c:v>
                </c:pt>
                <c:pt idx="103" formatCode="0\.0">
                  <c:v>17.238786540344258</c:v>
                </c:pt>
                <c:pt idx="104" formatCode="0\.0">
                  <c:v>21.434078401544177</c:v>
                </c:pt>
                <c:pt idx="105" formatCode="0\.0">
                  <c:v>17.51767287276418</c:v>
                </c:pt>
                <c:pt idx="106" formatCode="0\.0">
                  <c:v>17.652630450326246</c:v>
                </c:pt>
                <c:pt idx="107" formatCode="0\.0">
                  <c:v>26.201144216892068</c:v>
                </c:pt>
                <c:pt idx="108" formatCode="0\.0">
                  <c:v>10.050812893201901</c:v>
                </c:pt>
                <c:pt idx="109" formatCode="0\.0">
                  <c:v>11.022050950863711</c:v>
                </c:pt>
                <c:pt idx="110" formatCode="0\.0">
                  <c:v>13.716580058632195</c:v>
                </c:pt>
                <c:pt idx="111" formatCode="0\.0">
                  <c:v>10.52521321272576</c:v>
                </c:pt>
                <c:pt idx="112" formatCode="0\.0">
                  <c:v>11.58848434728408</c:v>
                </c:pt>
                <c:pt idx="113" formatCode="0\.0">
                  <c:v>12.195689238584448</c:v>
                </c:pt>
                <c:pt idx="115" formatCode="0\.0">
                  <c:v>6.4604400599216545</c:v>
                </c:pt>
                <c:pt idx="116" formatCode="0\.0">
                  <c:v>12.005540529338708</c:v>
                </c:pt>
                <c:pt idx="117" formatCode="0\.0">
                  <c:v>11.486558687205271</c:v>
                </c:pt>
                <c:pt idx="118" formatCode="0\.0">
                  <c:v>10.307552258861156</c:v>
                </c:pt>
                <c:pt idx="119" formatCode="0\.0">
                  <c:v>11.883522149632483</c:v>
                </c:pt>
                <c:pt idx="120" formatCode="0\.0">
                  <c:v>10.756911109784889</c:v>
                </c:pt>
                <c:pt idx="121" formatCode="0\.0">
                  <c:v>13.442138908005179</c:v>
                </c:pt>
                <c:pt idx="123" formatCode="0\.0">
                  <c:v>9.7472572905800927</c:v>
                </c:pt>
                <c:pt idx="125" formatCode="0\.0">
                  <c:v>7.5563615757107288</c:v>
                </c:pt>
                <c:pt idx="126" formatCode="0\.0">
                  <c:v>8.9564087647779722</c:v>
                </c:pt>
                <c:pt idx="127" formatCode="0\.0">
                  <c:v>5.537171299455431</c:v>
                </c:pt>
                <c:pt idx="129" formatCode="0\.0">
                  <c:v>11.507630010680247</c:v>
                </c:pt>
                <c:pt idx="130" formatCode="0\.0">
                  <c:v>11.107785860551024</c:v>
                </c:pt>
                <c:pt idx="131" formatCode="0\.0">
                  <c:v>10.613717504357179</c:v>
                </c:pt>
                <c:pt idx="132" formatCode="0\.0">
                  <c:v>8.914230786093956</c:v>
                </c:pt>
                <c:pt idx="133" formatCode="0\.0">
                  <c:v>23.989755968402598</c:v>
                </c:pt>
                <c:pt idx="134" formatCode="0\.0">
                  <c:v>17.320365807160194</c:v>
                </c:pt>
                <c:pt idx="135" formatCode="0\.0">
                  <c:v>4.7293746513222974</c:v>
                </c:pt>
                <c:pt idx="136" formatCode="0\.0">
                  <c:v>3.7198517454514923</c:v>
                </c:pt>
                <c:pt idx="137" formatCode="0\.0">
                  <c:v>11.343448155029938</c:v>
                </c:pt>
                <c:pt idx="138" formatCode="0\.0">
                  <c:v>12.87687810958491</c:v>
                </c:pt>
                <c:pt idx="139" formatCode="0\.0">
                  <c:v>20.562164786673296</c:v>
                </c:pt>
                <c:pt idx="140" formatCode="0\.0">
                  <c:v>21.03193218448887</c:v>
                </c:pt>
                <c:pt idx="141" formatCode="0\.0">
                  <c:v>5.2907424248101602</c:v>
                </c:pt>
                <c:pt idx="142" formatCode="0\.0">
                  <c:v>7.7451359183356105</c:v>
                </c:pt>
                <c:pt idx="143" formatCode="0\.0">
                  <c:v>8.8129888502562288</c:v>
                </c:pt>
                <c:pt idx="144" formatCode="0\.0">
                  <c:v>10.860875196673348</c:v>
                </c:pt>
                <c:pt idx="145" formatCode="0\.0">
                  <c:v>4.6004391830149247</c:v>
                </c:pt>
                <c:pt idx="146" formatCode="0\.0">
                  <c:v>6.6139985616333536</c:v>
                </c:pt>
                <c:pt idx="147" formatCode="0\.0">
                  <c:v>14.732548332488767</c:v>
                </c:pt>
                <c:pt idx="148" formatCode="0\.0">
                  <c:v>8.4667245477681838</c:v>
                </c:pt>
              </c:numCache>
            </c:numRef>
          </c:yVal>
          <c:smooth val="0"/>
        </c:ser>
        <c:dLbls>
          <c:showLegendKey val="0"/>
          <c:showVal val="0"/>
          <c:showCatName val="0"/>
          <c:showSerName val="0"/>
          <c:showPercent val="0"/>
          <c:showBubbleSize val="0"/>
        </c:dLbls>
        <c:axId val="327547944"/>
        <c:axId val="327543632"/>
      </c:scatterChart>
      <c:valAx>
        <c:axId val="327547944"/>
        <c:scaling>
          <c:orientation val="minMax"/>
        </c:scaling>
        <c:delete val="0"/>
        <c:axPos val="b"/>
        <c:title>
          <c:tx>
            <c:rich>
              <a:bodyPr/>
              <a:lstStyle/>
              <a:p>
                <a:pPr>
                  <a:defRPr sz="1200"/>
                </a:pPr>
                <a:r>
                  <a:rPr lang="en-US" sz="1200"/>
                  <a:t>Total</a:t>
                </a:r>
                <a:r>
                  <a:rPr lang="en-US" sz="1200" baseline="0"/>
                  <a:t> AA intake (g/kg/day)</a:t>
                </a:r>
                <a:endParaRPr lang="en-US" sz="1200"/>
              </a:p>
            </c:rich>
          </c:tx>
          <c:overlay val="0"/>
        </c:title>
        <c:numFmt formatCode="0.0" sourceLinked="0"/>
        <c:majorTickMark val="none"/>
        <c:minorTickMark val="none"/>
        <c:tickLblPos val="low"/>
        <c:txPr>
          <a:bodyPr rot="0" vert="horz"/>
          <a:lstStyle/>
          <a:p>
            <a:pPr>
              <a:defRPr sz="1400" b="0" i="0" u="none" strike="noStrike" baseline="0">
                <a:solidFill>
                  <a:schemeClr val="tx1"/>
                </a:solidFill>
                <a:latin typeface="Calibri"/>
                <a:ea typeface="Calibri"/>
                <a:cs typeface="Calibri"/>
              </a:defRPr>
            </a:pPr>
            <a:endParaRPr lang="en-US"/>
          </a:p>
        </c:txPr>
        <c:crossAx val="327543632"/>
        <c:crosses val="autoZero"/>
        <c:crossBetween val="midCat"/>
      </c:valAx>
      <c:valAx>
        <c:axId val="327543632"/>
        <c:scaling>
          <c:orientation val="minMax"/>
        </c:scaling>
        <c:delete val="0"/>
        <c:axPos val="l"/>
        <c:title>
          <c:tx>
            <c:rich>
              <a:bodyPr/>
              <a:lstStyle/>
              <a:p>
                <a:pPr>
                  <a:defRPr sz="1200">
                    <a:latin typeface="+mn-lt"/>
                  </a:defRPr>
                </a:pPr>
                <a:r>
                  <a:rPr lang="en-US" sz="1200">
                    <a:latin typeface="+mn-lt"/>
                  </a:rPr>
                  <a:t>Phenylalanine oxidation </a:t>
                </a:r>
                <a:r>
                  <a:rPr lang="en-US" sz="1200" baseline="0">
                    <a:latin typeface="+mn-lt"/>
                  </a:rPr>
                  <a:t>(</a:t>
                </a:r>
                <a:r>
                  <a:rPr lang="en-US" sz="1200" baseline="0">
                    <a:latin typeface="+mn-lt"/>
                    <a:cs typeface="Times New Roman"/>
                  </a:rPr>
                  <a:t>µ</a:t>
                </a:r>
                <a:r>
                  <a:rPr lang="en-US" sz="1200" baseline="0">
                    <a:latin typeface="+mn-lt"/>
                  </a:rPr>
                  <a:t>mol/kg/day)</a:t>
                </a:r>
                <a:endParaRPr lang="en-US" sz="1200">
                  <a:latin typeface="+mn-lt"/>
                </a:endParaRPr>
              </a:p>
            </c:rich>
          </c:tx>
          <c:overlay val="0"/>
        </c:title>
        <c:numFmt formatCode="0" sourceLinked="0"/>
        <c:majorTickMark val="none"/>
        <c:minorTickMark val="none"/>
        <c:tickLblPos val="nextTo"/>
        <c:txPr>
          <a:bodyPr/>
          <a:lstStyle/>
          <a:p>
            <a:pPr>
              <a:defRPr sz="1400"/>
            </a:pPr>
            <a:endParaRPr lang="en-US"/>
          </a:p>
        </c:txPr>
        <c:crossAx val="327547944"/>
        <c:crosses val="autoZero"/>
        <c:crossBetween val="midCat"/>
      </c:valAx>
      <c:spPr>
        <a:noFill/>
        <a:ln w="25400">
          <a:noFill/>
        </a:ln>
      </c:spPr>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7" name="Shape 3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825524154"/>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7530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pPr lvl="0"/>
            <a:endParaRPr/>
          </a:p>
        </p:txBody>
      </p:sp>
      <p:sp>
        <p:nvSpPr>
          <p:cNvPr id="685" name="Shape 685"/>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529335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3616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Tree>
    <p:extLst>
      <p:ext uri="{BB962C8B-B14F-4D97-AF65-F5344CB8AC3E}">
        <p14:creationId xmlns:p14="http://schemas.microsoft.com/office/powerpoint/2010/main" val="2300423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Tree>
    <p:extLst>
      <p:ext uri="{BB962C8B-B14F-4D97-AF65-F5344CB8AC3E}">
        <p14:creationId xmlns:p14="http://schemas.microsoft.com/office/powerpoint/2010/main" val="253589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1089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238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2454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8062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Alfonso, find out the room and add to this slide</a:t>
            </a:r>
            <a:endParaRPr lang="en-CA" dirty="0"/>
          </a:p>
        </p:txBody>
      </p:sp>
    </p:spTree>
    <p:extLst>
      <p:ext uri="{BB962C8B-B14F-4D97-AF65-F5344CB8AC3E}">
        <p14:creationId xmlns:p14="http://schemas.microsoft.com/office/powerpoint/2010/main" val="173069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Will need to update</a:t>
            </a:r>
            <a:r>
              <a:rPr lang="en-CA" baseline="0" dirty="0" smtClean="0"/>
              <a:t> the enrollment</a:t>
            </a:r>
          </a:p>
          <a:p>
            <a:r>
              <a:rPr lang="en-US" baseline="0" dirty="0" smtClean="0"/>
              <a:t>.</a:t>
            </a:r>
            <a:endParaRPr lang="en-CA" baseline="0" dirty="0" smtClean="0"/>
          </a:p>
          <a:p>
            <a:endParaRPr lang="en-CA" baseline="0" dirty="0" smtClean="0"/>
          </a:p>
          <a:p>
            <a:endParaRPr lang="en-CA" dirty="0"/>
          </a:p>
        </p:txBody>
      </p:sp>
    </p:spTree>
    <p:extLst>
      <p:ext uri="{BB962C8B-B14F-4D97-AF65-F5344CB8AC3E}">
        <p14:creationId xmlns:p14="http://schemas.microsoft.com/office/powerpoint/2010/main" val="206671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44195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smtClean="0"/>
          </a:p>
        </p:txBody>
      </p:sp>
      <p:sp>
        <p:nvSpPr>
          <p:cNvPr id="41988" name="Slide Number Placeholder 3"/>
          <p:cNvSpPr>
            <a:spLocks noGrp="1"/>
          </p:cNvSpPr>
          <p:nvPr>
            <p:ph type="sldNum" sz="quarter" idx="5"/>
          </p:nvPr>
        </p:nvSpPr>
        <p:spPr>
          <a:xfrm>
            <a:off x="4014101" y="8902344"/>
            <a:ext cx="3070860" cy="4686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4CA84718-2CCA-4CCF-96BC-2CB60497999B}" type="slidenum">
              <a:rPr lang="en-CA" altLang="en-US" sz="1200" smtClean="0">
                <a:solidFill>
                  <a:srgbClr val="000000"/>
                </a:solidFill>
                <a:ea typeface="MS PGothic" panose="020B0600070205080204" pitchFamily="34" charset="-128"/>
                <a:sym typeface="Gill Sans Light"/>
              </a:rPr>
              <a:pPr/>
              <a:t>18</a:t>
            </a:fld>
            <a:endParaRPr lang="en-CA" altLang="en-US" sz="1200" dirty="0" smtClean="0">
              <a:solidFill>
                <a:srgbClr val="000000"/>
              </a:solidFill>
              <a:ea typeface="MS PGothic" panose="020B0600070205080204" pitchFamily="34" charset="-128"/>
              <a:sym typeface="Gill Sans Light"/>
            </a:endParaRPr>
          </a:p>
        </p:txBody>
      </p:sp>
    </p:spTree>
    <p:extLst>
      <p:ext uri="{BB962C8B-B14F-4D97-AF65-F5344CB8AC3E}">
        <p14:creationId xmlns:p14="http://schemas.microsoft.com/office/powerpoint/2010/main" val="413390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Need to study more </a:t>
            </a:r>
            <a:r>
              <a:rPr lang="en-CA" dirty="0" err="1" smtClean="0"/>
              <a:t>homogenoous</a:t>
            </a:r>
            <a:r>
              <a:rPr lang="en-CA" baseline="0" dirty="0" smtClean="0"/>
              <a:t> patient populations that are in some way take into consideration of their underlying risk</a:t>
            </a:r>
            <a:endParaRPr lang="en-CA" dirty="0"/>
          </a:p>
        </p:txBody>
      </p:sp>
    </p:spTree>
    <p:extLst>
      <p:ext uri="{BB962C8B-B14F-4D97-AF65-F5344CB8AC3E}">
        <p14:creationId xmlns:p14="http://schemas.microsoft.com/office/powerpoint/2010/main" val="229246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6400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Stop here</a:t>
            </a:r>
            <a:r>
              <a:rPr lang="en-CA" baseline="0" dirty="0" smtClean="0"/>
              <a:t> for questions</a:t>
            </a:r>
          </a:p>
          <a:p>
            <a:r>
              <a:rPr lang="en-US" baseline="0" dirty="0" smtClean="0"/>
              <a:t>.</a:t>
            </a:r>
            <a:endParaRPr lang="en-CA" baseline="0" dirty="0" smtClean="0"/>
          </a:p>
          <a:p>
            <a:endParaRPr lang="en-CA" baseline="0" dirty="0" smtClean="0"/>
          </a:p>
          <a:p>
            <a:endParaRPr lang="en-CA" dirty="0"/>
          </a:p>
        </p:txBody>
      </p:sp>
    </p:spTree>
    <p:extLst>
      <p:ext uri="{BB962C8B-B14F-4D97-AF65-F5344CB8AC3E}">
        <p14:creationId xmlns:p14="http://schemas.microsoft.com/office/powerpoint/2010/main" val="359574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4238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65265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474148" y="2044700"/>
            <a:ext cx="16391967" cy="32385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7" name="Shape 7"/>
          <p:cNvSpPr>
            <a:spLocks noGrp="1"/>
          </p:cNvSpPr>
          <p:nvPr>
            <p:ph type="body" idx="1"/>
          </p:nvPr>
        </p:nvSpPr>
        <p:spPr>
          <a:xfrm>
            <a:off x="474148" y="5270500"/>
            <a:ext cx="16391967" cy="12954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30" name="Shape 30"/>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67013" y="27094"/>
            <a:ext cx="5491083" cy="467361"/>
          </a:xfrm>
          <a:prstGeom prst="rect">
            <a:avLst/>
          </a:prstGeom>
        </p:spPr>
        <p:txBody>
          <a:bodyPr/>
          <a:lstStyle>
            <a:lvl1pPr eaLnBrk="0" fontAlgn="base" hangingPunct="0">
              <a:spcBef>
                <a:spcPct val="0"/>
              </a:spcBef>
              <a:spcAft>
                <a:spcPct val="0"/>
              </a:spcAft>
              <a:defRPr>
                <a:latin typeface="Arial" pitchFamily="34" charset="0"/>
              </a:defRPr>
            </a:lvl1pPr>
          </a:lstStyle>
          <a:p>
            <a:pPr>
              <a:defRPr/>
            </a:pPr>
            <a:fld id="{2E72A5A3-6EC7-44DB-AE66-0E8CE493FF53}" type="datetimeFigureOut">
              <a:rPr lang="en-US"/>
              <a:pPr>
                <a:defRPr/>
              </a:pPr>
              <a:t>9/22/2018</a:t>
            </a:fld>
            <a:endParaRPr lang="en-US"/>
          </a:p>
        </p:txBody>
      </p:sp>
      <p:sp>
        <p:nvSpPr>
          <p:cNvPr id="4" name="Footer Placeholder 3"/>
          <p:cNvSpPr>
            <a:spLocks noGrp="1"/>
          </p:cNvSpPr>
          <p:nvPr>
            <p:ph type="ftr" sz="quarter" idx="11"/>
          </p:nvPr>
        </p:nvSpPr>
        <p:spPr>
          <a:xfrm>
            <a:off x="6502599" y="27094"/>
            <a:ext cx="7803118" cy="467361"/>
          </a:xfrm>
          <a:prstGeom prst="rect">
            <a:avLst/>
          </a:prstGeom>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9F5F893-F1D6-490A-8DC2-AC066C6724DA}" type="slidenum">
              <a:rPr lang="en-US" altLang="en-US"/>
              <a:pPr>
                <a:defRPr/>
              </a:pPr>
              <a:t>‹#›</a:t>
            </a:fld>
            <a:endParaRPr lang="en-US" altLang="en-US"/>
          </a:p>
        </p:txBody>
      </p:sp>
    </p:spTree>
    <p:extLst>
      <p:ext uri="{BB962C8B-B14F-4D97-AF65-F5344CB8AC3E}">
        <p14:creationId xmlns:p14="http://schemas.microsoft.com/office/powerpoint/2010/main" val="170439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5" name="Rectangle 4"/>
          <p:cNvSpPr/>
          <p:nvPr/>
        </p:nvSpPr>
        <p:spPr>
          <a:xfrm>
            <a:off x="1" y="4860996"/>
            <a:ext cx="174607"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2016 Lyric Pharmaceuticals Inc.  All Rights Reserved.</a:t>
            </a:r>
          </a:p>
        </p:txBody>
      </p:sp>
      <p:pic>
        <p:nvPicPr>
          <p:cNvPr id="11" name="Picture 5"/>
          <p:cNvPicPr>
            <a:picLocks noChangeAspect="1"/>
          </p:cNvPicPr>
          <p:nvPr/>
        </p:nvPicPr>
        <p:blipFill>
          <a:blip r:embed="rId2" cstate="email">
            <a:extLst>
              <a:ext uri="{28A0092B-C50C-407E-A947-70E740481C1C}">
                <a14:useLocalDpi xmlns:a14="http://schemas.microsoft.com/office/drawing/2010/main" val="0"/>
              </a:ext>
            </a:extLst>
          </a:blip>
          <a:srcRect l="1903" t="4858" r="5878" b="8598"/>
          <a:stretch>
            <a:fillRect/>
          </a:stretch>
        </p:blipFill>
        <p:spPr bwMode="auto">
          <a:xfrm>
            <a:off x="11066460" y="5145477"/>
            <a:ext cx="5376686" cy="15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7066311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48782"/>
          <a:stretch>
            <a:fillRect/>
          </a:stretch>
        </p:blipFill>
        <p:spPr bwMode="auto">
          <a:xfrm>
            <a:off x="1" y="4860996"/>
            <a:ext cx="174607"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cstate="email">
            <a:extLst>
              <a:ext uri="{28A0092B-C50C-407E-A947-70E740481C1C}">
                <a14:useLocalDpi xmlns:a14="http://schemas.microsoft.com/office/drawing/2010/main" val="0"/>
              </a:ext>
            </a:extLst>
          </a:blip>
          <a:srcRect l="1903" t="4858" r="5878" b="8598"/>
          <a:stretch>
            <a:fillRect/>
          </a:stretch>
        </p:blipFill>
        <p:spPr bwMode="auto">
          <a:xfrm>
            <a:off x="10515546" y="4989690"/>
            <a:ext cx="6415294" cy="186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98607067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7268" t="70462" r="45805" b="1057"/>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AFC76F3-4727-3F46-93B7-F7C90443A66B}"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3415011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02B768-EEE5-FC4A-A2E1-10DCD864E5E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1"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4949636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p:nvSpPr>
        <p:spPr>
          <a:xfrm>
            <a:off x="1285469"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7601E5A-FB20-2849-AE9F-C3F0C073258A}"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9555" y="130951"/>
            <a:ext cx="960337" cy="77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977571"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68914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C8FD384-0134-E544-B873-46AE94D66A7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95026248"/>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b="-4039"/>
          <a:stretch>
            <a:fillRect/>
          </a:stretch>
        </p:blipFill>
        <p:spPr bwMode="auto">
          <a:xfrm>
            <a:off x="0" y="975360"/>
            <a:ext cx="16994061" cy="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FD74FA-AE59-6D4A-BC1B-4ED17DEE0FA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13" name="Straight Connector 12"/>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9986990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1693385" y="6908800"/>
            <a:ext cx="13953493" cy="1282700"/>
          </a:xfrm>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0" name="Shape 10"/>
          <p:cNvSpPr>
            <a:spLocks noGrp="1"/>
          </p:cNvSpPr>
          <p:nvPr>
            <p:ph type="body" idx="1"/>
          </p:nvPr>
        </p:nvSpPr>
        <p:spPr>
          <a:xfrm>
            <a:off x="1693385" y="8191500"/>
            <a:ext cx="13953493" cy="15621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9257BE6-D276-454A-B9E9-0DD3D1D0FA9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3"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5642066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B400ECE8-6FC6-FF4C-87DC-C811C58553B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1841232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8A204-36BA-FE43-AC08-6E6F90B31A0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98101697"/>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F33A58C-2AA0-584B-A111-C9B5E7B9264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4"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70453933"/>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7CB8B27B-EF70-D645-9FBC-AA2C0172805D}"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t="56776"/>
          <a:stretch>
            <a:fillRect/>
          </a:stretch>
        </p:blipFill>
        <p:spPr bwMode="auto">
          <a:xfrm>
            <a:off x="0" y="912142"/>
            <a:ext cx="16994061" cy="1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54888"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68135926"/>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48835E-A250-E746-BE57-F6697C23F06C}"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6.20 PM.png"/>
          <p:cNvPicPr>
            <a:picLocks noChangeAspect="1"/>
          </p:cNvPicPr>
          <p:nvPr/>
        </p:nvPicPr>
        <p:blipFill>
          <a:blip r:embed="rId2">
            <a:extLst>
              <a:ext uri="{28A0092B-C50C-407E-A947-70E740481C1C}">
                <a14:useLocalDpi xmlns:a14="http://schemas.microsoft.com/office/drawing/2010/main" val="0"/>
              </a:ext>
            </a:extLst>
          </a:blip>
          <a:srcRect l="33876" t="50320" r="12323" b="2274"/>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93766803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97368191-89C5-2F4A-A303-D194A750190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48091" t="68430" r="4970" b="3123"/>
          <a:stretch>
            <a:fillRect/>
          </a:stretch>
        </p:blipFill>
        <p:spPr bwMode="auto">
          <a:xfrm>
            <a:off x="10596829" y="5122898"/>
            <a:ext cx="6559798"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779574332"/>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52715" t="25816" r="171" b="45627"/>
          <a:stretch>
            <a:fillRect/>
          </a:stretch>
        </p:blipFill>
        <p:spPr bwMode="auto">
          <a:xfrm>
            <a:off x="10599840" y="5122898"/>
            <a:ext cx="655678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AE50F-AE34-2F45-8A37-4C4F8B56BF9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667903131"/>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7647"/>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F98A78-4B2C-3242-A0E2-BF093BB91F8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703569263"/>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3444"/>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348C87DF-4538-E341-A016-9C5EBDE6C2E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55112901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474148" y="3251200"/>
            <a:ext cx="16391967" cy="3238500"/>
          </a:xfrm>
          <a:prstGeom prst="rect">
            <a:avLst/>
          </a:prstGeom>
        </p:spPr>
        <p:txBody>
          <a:bodyPr/>
          <a:lstStyle/>
          <a:p>
            <a:pPr lvl="0">
              <a:defRPr sz="1800" cap="none">
                <a:solidFill>
                  <a:srgbClr val="000000"/>
                </a:solidFill>
              </a:defRPr>
            </a:pPr>
            <a:r>
              <a:rPr sz="9600" cap="all">
                <a:solidFill>
                  <a:srgbClr val="535353"/>
                </a:solidFill>
              </a:rPr>
              <a:t>Title Text</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41385"/>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5E2C1B9-303D-0942-B584-538BE30CF29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174542638"/>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36223"/>
          <a:stretch>
            <a:fillRect/>
          </a:stretch>
        </p:blipFill>
        <p:spPr bwMode="auto">
          <a:xfrm>
            <a:off x="10599840" y="5122899"/>
            <a:ext cx="6553776" cy="10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421FD61D-275C-8444-BCE4-F4FE9C3A042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77332455"/>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5122898"/>
            <a:ext cx="17460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615921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5199105E-6630-EB41-AE47-3B42CA86115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6"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368996893"/>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5" name="Rectangle 4"/>
          <p:cNvSpPr/>
          <p:nvPr/>
        </p:nvSpPr>
        <p:spPr>
          <a:xfrm>
            <a:off x="1" y="4860996"/>
            <a:ext cx="174607"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2016 Lyric Pharmaceuticals Inc.  All Rights Reserved.</a:t>
            </a:r>
          </a:p>
        </p:txBody>
      </p:sp>
      <p:pic>
        <p:nvPicPr>
          <p:cNvPr id="11" name="Picture 5"/>
          <p:cNvPicPr>
            <a:picLocks noChangeAspect="1"/>
          </p:cNvPicPr>
          <p:nvPr/>
        </p:nvPicPr>
        <p:blipFill>
          <a:blip r:embed="rId2" cstate="email">
            <a:extLst>
              <a:ext uri="{28A0092B-C50C-407E-A947-70E740481C1C}">
                <a14:useLocalDpi xmlns:a14="http://schemas.microsoft.com/office/drawing/2010/main" val="0"/>
              </a:ext>
            </a:extLst>
          </a:blip>
          <a:srcRect l="1903" t="4858" r="5878" b="8598"/>
          <a:stretch>
            <a:fillRect/>
          </a:stretch>
        </p:blipFill>
        <p:spPr bwMode="auto">
          <a:xfrm>
            <a:off x="11066460" y="5145477"/>
            <a:ext cx="5376686" cy="15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751233771"/>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48782"/>
          <a:stretch>
            <a:fillRect/>
          </a:stretch>
        </p:blipFill>
        <p:spPr bwMode="auto">
          <a:xfrm>
            <a:off x="1" y="4860996"/>
            <a:ext cx="174607"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cstate="email">
            <a:extLst>
              <a:ext uri="{28A0092B-C50C-407E-A947-70E740481C1C}">
                <a14:useLocalDpi xmlns:a14="http://schemas.microsoft.com/office/drawing/2010/main" val="0"/>
              </a:ext>
            </a:extLst>
          </a:blip>
          <a:srcRect l="1903" t="4858" r="5878" b="8598"/>
          <a:stretch>
            <a:fillRect/>
          </a:stretch>
        </p:blipFill>
        <p:spPr bwMode="auto">
          <a:xfrm>
            <a:off x="10515546" y="4989690"/>
            <a:ext cx="6415294" cy="186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622217654"/>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7268" t="70462" r="45805" b="1057"/>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AFC76F3-4727-3F46-93B7-F7C90443A66B}"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367883125"/>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02B768-EEE5-FC4A-A2E1-10DCD864E5E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1"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2089092"/>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p:nvSpPr>
        <p:spPr>
          <a:xfrm>
            <a:off x="1285469"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7601E5A-FB20-2849-AE9F-C3F0C073258A}"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9555" y="130951"/>
            <a:ext cx="960337" cy="77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977571"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4424533"/>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C8FD384-0134-E544-B873-46AE94D66A7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0303789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b="-4039"/>
          <a:stretch>
            <a:fillRect/>
          </a:stretch>
        </p:blipFill>
        <p:spPr bwMode="auto">
          <a:xfrm>
            <a:off x="0" y="975360"/>
            <a:ext cx="16994061" cy="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FD74FA-AE59-6D4A-BC1B-4ED17DEE0FA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13" name="Straight Connector 12"/>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473997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474148" y="1016000"/>
            <a:ext cx="7857307" cy="38862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15" name="Shape 15"/>
          <p:cNvSpPr>
            <a:spLocks noGrp="1"/>
          </p:cNvSpPr>
          <p:nvPr>
            <p:ph type="body" idx="1"/>
          </p:nvPr>
        </p:nvSpPr>
        <p:spPr>
          <a:xfrm>
            <a:off x="474148" y="4889500"/>
            <a:ext cx="7857307" cy="38862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9257BE6-D276-454A-B9E9-0DD3D1D0FA9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3"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52566413"/>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B400ECE8-6FC6-FF4C-87DC-C811C58553B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18940805"/>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8A204-36BA-FE43-AC08-6E6F90B31A0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1875814"/>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F33A58C-2AA0-584B-A111-C9B5E7B9264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4"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4191529"/>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7CB8B27B-EF70-D645-9FBC-AA2C0172805D}"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t="56776"/>
          <a:stretch>
            <a:fillRect/>
          </a:stretch>
        </p:blipFill>
        <p:spPr bwMode="auto">
          <a:xfrm>
            <a:off x="0" y="912142"/>
            <a:ext cx="16994061" cy="1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54888"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8413581"/>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48835E-A250-E746-BE57-F6697C23F06C}"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6.20 PM.png"/>
          <p:cNvPicPr>
            <a:picLocks noChangeAspect="1"/>
          </p:cNvPicPr>
          <p:nvPr/>
        </p:nvPicPr>
        <p:blipFill>
          <a:blip r:embed="rId2">
            <a:extLst>
              <a:ext uri="{28A0092B-C50C-407E-A947-70E740481C1C}">
                <a14:useLocalDpi xmlns:a14="http://schemas.microsoft.com/office/drawing/2010/main" val="0"/>
              </a:ext>
            </a:extLst>
          </a:blip>
          <a:srcRect l="33876" t="50320" r="12323" b="2274"/>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563971227"/>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97368191-89C5-2F4A-A303-D194A750190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48091" t="68430" r="4970" b="3123"/>
          <a:stretch>
            <a:fillRect/>
          </a:stretch>
        </p:blipFill>
        <p:spPr bwMode="auto">
          <a:xfrm>
            <a:off x="10596829" y="5122898"/>
            <a:ext cx="6559798"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46137069"/>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52715" t="25816" r="171" b="45627"/>
          <a:stretch>
            <a:fillRect/>
          </a:stretch>
        </p:blipFill>
        <p:spPr bwMode="auto">
          <a:xfrm>
            <a:off x="10599840" y="5122898"/>
            <a:ext cx="655678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AE50F-AE34-2F45-8A37-4C4F8B56BF9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337663584"/>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7647"/>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F98A78-4B2C-3242-A0E2-BF093BB91F8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774459344"/>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3444"/>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348C87DF-4538-E341-A016-9C5EBDE6C2E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90772898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8" name="Shape 18"/>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41385"/>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5E2C1B9-303D-0942-B584-538BE30CF29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335957597"/>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36223"/>
          <a:stretch>
            <a:fillRect/>
          </a:stretch>
        </p:blipFill>
        <p:spPr bwMode="auto">
          <a:xfrm>
            <a:off x="10599840" y="5122899"/>
            <a:ext cx="6553776" cy="10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421FD61D-275C-8444-BCE4-F4FE9C3A042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586850362"/>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5122898"/>
            <a:ext cx="17460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615921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5199105E-6630-EB41-AE47-3B42CA86115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6"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078786181"/>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7013" y="9040143"/>
            <a:ext cx="4046061" cy="519289"/>
          </a:xfrm>
          <a:prstGeom prst="rect">
            <a:avLst/>
          </a:prstGeom>
        </p:spPr>
        <p:txBody>
          <a:bodyPr/>
          <a:lstStyle/>
          <a:p>
            <a:pPr algn="l" defTabSz="1300460" rtl="0" fontAlgn="base">
              <a:spcBef>
                <a:spcPct val="0"/>
              </a:spcBef>
              <a:spcAft>
                <a:spcPct val="0"/>
              </a:spcAft>
            </a:pPr>
            <a:fld id="{4265EE99-9530-411E-86BD-2AAE503116AD}" type="datetimeFigureOut">
              <a:rPr lang="en-US" sz="2560" kern="1200" smtClean="0">
                <a:solidFill>
                  <a:srgbClr val="000000"/>
                </a:solidFill>
                <a:ea typeface="ＭＳ Ｐゴシック" charset="0"/>
              </a:rPr>
              <a:pPr algn="l" defTabSz="1300460" rtl="0" fontAlgn="base">
                <a:spcBef>
                  <a:spcPct val="0"/>
                </a:spcBef>
                <a:spcAft>
                  <a:spcPct val="0"/>
                </a:spcAft>
              </a:pPr>
              <a:t>9/22/2018</a:t>
            </a:fld>
            <a:endParaRPr lang="en-US" sz="2560" kern="1200">
              <a:solidFill>
                <a:srgbClr val="000000"/>
              </a:solidFill>
              <a:ea typeface="ＭＳ Ｐゴシック" charset="0"/>
            </a:endParaRPr>
          </a:p>
        </p:txBody>
      </p:sp>
      <p:sp>
        <p:nvSpPr>
          <p:cNvPr id="3" name="Footer Placeholder 2"/>
          <p:cNvSpPr>
            <a:spLocks noGrp="1"/>
          </p:cNvSpPr>
          <p:nvPr>
            <p:ph type="ftr" sz="quarter" idx="11"/>
          </p:nvPr>
        </p:nvSpPr>
        <p:spPr>
          <a:xfrm>
            <a:off x="5924590" y="9040143"/>
            <a:ext cx="5491083" cy="519289"/>
          </a:xfrm>
          <a:prstGeom prst="rect">
            <a:avLst/>
          </a:prstGeom>
        </p:spPr>
        <p:txBody>
          <a:bodyPr/>
          <a:lstStyle/>
          <a:p>
            <a:pPr algn="l" defTabSz="1300460" rtl="0" fontAlgn="base">
              <a:spcBef>
                <a:spcPct val="0"/>
              </a:spcBef>
              <a:spcAft>
                <a:spcPct val="0"/>
              </a:spcAft>
            </a:pPr>
            <a:endParaRPr lang="en-US" sz="2560" kern="1200">
              <a:solidFill>
                <a:srgbClr val="000000"/>
              </a:solidFill>
              <a:ea typeface="ＭＳ Ｐゴシック" charset="0"/>
            </a:endParaRPr>
          </a:p>
        </p:txBody>
      </p:sp>
      <p:sp>
        <p:nvSpPr>
          <p:cNvPr id="4" name="Slide Number Placeholder 3"/>
          <p:cNvSpPr>
            <a:spLocks noGrp="1"/>
          </p:cNvSpPr>
          <p:nvPr>
            <p:ph type="sldNum" sz="quarter" idx="12"/>
          </p:nvPr>
        </p:nvSpPr>
        <p:spPr>
          <a:xfrm>
            <a:off x="12427189" y="9040143"/>
            <a:ext cx="4046061" cy="519289"/>
          </a:xfrm>
          <a:prstGeom prst="rect">
            <a:avLst/>
          </a:prstGeom>
        </p:spPr>
        <p:txBody>
          <a:bodyPr/>
          <a:lstStyle/>
          <a:p>
            <a:pPr algn="l" defTabSz="1300460" rtl="0" fontAlgn="base">
              <a:spcBef>
                <a:spcPct val="0"/>
              </a:spcBef>
              <a:spcAft>
                <a:spcPct val="0"/>
              </a:spcAft>
            </a:pPr>
            <a:fld id="{18943E9E-D060-48A2-9E97-D78CEC3C334D}" type="slidenum">
              <a:rPr lang="en-US" sz="2560" kern="1200" smtClean="0">
                <a:solidFill>
                  <a:srgbClr val="000000"/>
                </a:solidFill>
                <a:ea typeface="ＭＳ Ｐゴシック" charset="0"/>
              </a:rPr>
              <a:pPr algn="l" defTabSz="1300460" rtl="0" fontAlgn="base">
                <a:spcBef>
                  <a:spcPct val="0"/>
                </a:spcBef>
                <a:spcAft>
                  <a:spcPct val="0"/>
                </a:spcAft>
              </a:pPr>
              <a:t>‹#›</a:t>
            </a:fld>
            <a:endParaRPr lang="en-US" sz="2560" kern="1200">
              <a:solidFill>
                <a:srgbClr val="000000"/>
              </a:solidFill>
              <a:ea typeface="ＭＳ Ｐゴシック" charset="0"/>
            </a:endParaRPr>
          </a:p>
        </p:txBody>
      </p:sp>
    </p:spTree>
    <p:extLst>
      <p:ext uri="{BB962C8B-B14F-4D97-AF65-F5344CB8AC3E}">
        <p14:creationId xmlns:p14="http://schemas.microsoft.com/office/powerpoint/2010/main" val="1571565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67013" y="2275841"/>
            <a:ext cx="15606237"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67013" y="9040143"/>
            <a:ext cx="4046061" cy="519289"/>
          </a:xfrm>
          <a:prstGeom prst="rect">
            <a:avLst/>
          </a:prstGeom>
        </p:spPr>
        <p:txBody>
          <a:bodyPr/>
          <a:lstStyle/>
          <a:p>
            <a:pPr algn="l" defTabSz="1300460" rtl="0" fontAlgn="base">
              <a:spcBef>
                <a:spcPct val="0"/>
              </a:spcBef>
              <a:spcAft>
                <a:spcPct val="0"/>
              </a:spcAft>
            </a:pPr>
            <a:fld id="{4265EE99-9530-411E-86BD-2AAE503116AD}" type="datetimeFigureOut">
              <a:rPr lang="en-US" sz="2560" kern="1200" smtClean="0">
                <a:solidFill>
                  <a:srgbClr val="000000"/>
                </a:solidFill>
                <a:ea typeface="ＭＳ Ｐゴシック" charset="0"/>
              </a:rPr>
              <a:pPr algn="l" defTabSz="1300460" rtl="0" fontAlgn="base">
                <a:spcBef>
                  <a:spcPct val="0"/>
                </a:spcBef>
                <a:spcAft>
                  <a:spcPct val="0"/>
                </a:spcAft>
              </a:pPr>
              <a:t>9/22/2018</a:t>
            </a:fld>
            <a:endParaRPr lang="en-US" sz="2560" kern="1200">
              <a:solidFill>
                <a:srgbClr val="000000"/>
              </a:solidFill>
              <a:ea typeface="ＭＳ Ｐゴシック" charset="0"/>
            </a:endParaRPr>
          </a:p>
        </p:txBody>
      </p:sp>
      <p:sp>
        <p:nvSpPr>
          <p:cNvPr id="5" name="Footer Placeholder 4"/>
          <p:cNvSpPr>
            <a:spLocks noGrp="1"/>
          </p:cNvSpPr>
          <p:nvPr>
            <p:ph type="ftr" sz="quarter" idx="11"/>
          </p:nvPr>
        </p:nvSpPr>
        <p:spPr>
          <a:xfrm>
            <a:off x="5924590" y="9040143"/>
            <a:ext cx="5491083" cy="519289"/>
          </a:xfrm>
          <a:prstGeom prst="rect">
            <a:avLst/>
          </a:prstGeom>
        </p:spPr>
        <p:txBody>
          <a:bodyPr/>
          <a:lstStyle/>
          <a:p>
            <a:pPr algn="l" defTabSz="1300460" rtl="0" fontAlgn="base">
              <a:spcBef>
                <a:spcPct val="0"/>
              </a:spcBef>
              <a:spcAft>
                <a:spcPct val="0"/>
              </a:spcAft>
            </a:pPr>
            <a:endParaRPr lang="en-US" sz="2560" kern="1200">
              <a:solidFill>
                <a:srgbClr val="000000"/>
              </a:solidFill>
              <a:ea typeface="ＭＳ Ｐゴシック" charset="0"/>
            </a:endParaRPr>
          </a:p>
        </p:txBody>
      </p:sp>
      <p:sp>
        <p:nvSpPr>
          <p:cNvPr id="6" name="Slide Number Placeholder 5"/>
          <p:cNvSpPr>
            <a:spLocks noGrp="1"/>
          </p:cNvSpPr>
          <p:nvPr>
            <p:ph type="sldNum" sz="quarter" idx="12"/>
          </p:nvPr>
        </p:nvSpPr>
        <p:spPr>
          <a:xfrm>
            <a:off x="12427189" y="9040143"/>
            <a:ext cx="4046061" cy="519289"/>
          </a:xfrm>
          <a:prstGeom prst="rect">
            <a:avLst/>
          </a:prstGeom>
        </p:spPr>
        <p:txBody>
          <a:bodyPr/>
          <a:lstStyle/>
          <a:p>
            <a:pPr algn="l" defTabSz="1300460" rtl="0" fontAlgn="base">
              <a:spcBef>
                <a:spcPct val="0"/>
              </a:spcBef>
              <a:spcAft>
                <a:spcPct val="0"/>
              </a:spcAft>
            </a:pPr>
            <a:fld id="{18943E9E-D060-48A2-9E97-D78CEC3C334D}" type="slidenum">
              <a:rPr lang="en-US" sz="2560" kern="1200" smtClean="0">
                <a:solidFill>
                  <a:srgbClr val="000000"/>
                </a:solidFill>
                <a:ea typeface="ＭＳ Ｐゴシック" charset="0"/>
              </a:rPr>
              <a:pPr algn="l" defTabSz="1300460" rtl="0" fontAlgn="base">
                <a:spcBef>
                  <a:spcPct val="0"/>
                </a:spcBef>
                <a:spcAft>
                  <a:spcPct val="0"/>
                </a:spcAft>
              </a:pPr>
              <a:t>‹#›</a:t>
            </a:fld>
            <a:endParaRPr lang="en-US" sz="2560" kern="1200">
              <a:solidFill>
                <a:srgbClr val="000000"/>
              </a:solidFill>
              <a:ea typeface="ＭＳ Ｐゴシック" charset="0"/>
            </a:endParaRPr>
          </a:p>
        </p:txBody>
      </p:sp>
    </p:spTree>
    <p:extLst>
      <p:ext uri="{BB962C8B-B14F-4D97-AF65-F5344CB8AC3E}">
        <p14:creationId xmlns:p14="http://schemas.microsoft.com/office/powerpoint/2010/main" val="7829057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4" name="Rectangle 3"/>
          <p:cNvSpPr/>
          <p:nvPr/>
        </p:nvSpPr>
        <p:spPr>
          <a:xfrm>
            <a:off x="1" y="4861769"/>
            <a:ext cx="173403"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5" name="Straight Connector 4"/>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cxnSp>
        <p:nvCxnSpPr>
          <p:cNvPr id="20" name="Straight Connector 19"/>
          <p:cNvCxnSpPr/>
          <p:nvPr/>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4"/>
          <p:cNvSpPr txBox="1">
            <a:spLocks/>
          </p:cNvSpPr>
          <p:nvPr/>
        </p:nvSpPr>
        <p:spPr>
          <a:xfrm>
            <a:off x="0" y="9103360"/>
            <a:ext cx="17340263" cy="650240"/>
          </a:xfrm>
          <a:prstGeom prst="rect">
            <a:avLst/>
          </a:prstGeom>
        </p:spPr>
        <p:txBody>
          <a:bodyPr vert="horz" lIns="130048" tIns="65024" rIns="130048" bIns="65024" rtlCol="0"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pic>
        <p:nvPicPr>
          <p:cNvPr id="10" name="Picture 9"/>
          <p:cNvPicPr>
            <a:picLocks noChangeAspect="1"/>
          </p:cNvPicPr>
          <p:nvPr userDrawn="1"/>
        </p:nvPicPr>
        <p:blipFill rotWithShape="1">
          <a:blip r:embed="rId2" cstate="print"/>
          <a:srcRect l="1903" t="4859" r="5877" b="8598"/>
          <a:stretch/>
        </p:blipFill>
        <p:spPr>
          <a:xfrm>
            <a:off x="11067723" y="5146251"/>
            <a:ext cx="5375910" cy="1563686"/>
          </a:xfrm>
          <a:prstGeom prst="rect">
            <a:avLst/>
          </a:prstGeom>
        </p:spPr>
      </p:pic>
    </p:spTree>
    <p:extLst>
      <p:ext uri="{BB962C8B-B14F-4D97-AF65-F5344CB8AC3E}">
        <p14:creationId xmlns:p14="http://schemas.microsoft.com/office/powerpoint/2010/main" val="16226742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srcRect r="48783"/>
          <a:stretch>
            <a:fillRect/>
          </a:stretch>
        </p:blipFill>
        <p:spPr bwMode="auto">
          <a:xfrm>
            <a:off x="1" y="4861769"/>
            <a:ext cx="175013" cy="1300480"/>
          </a:xfrm>
          <a:prstGeom prst="rect">
            <a:avLst/>
          </a:prstGeom>
          <a:noFill/>
          <a:ln w="9525">
            <a:noFill/>
            <a:miter lim="800000"/>
            <a:headEnd/>
            <a:tailEnd/>
          </a:ln>
          <a:effectLst/>
        </p:spPr>
      </p:pic>
      <p:pic>
        <p:nvPicPr>
          <p:cNvPr id="22" name="Picture 21"/>
          <p:cNvPicPr>
            <a:picLocks noChangeAspect="1"/>
          </p:cNvPicPr>
          <p:nvPr userDrawn="1"/>
        </p:nvPicPr>
        <p:blipFill rotWithShape="1">
          <a:blip r:embed="rId3" cstate="print"/>
          <a:srcRect l="1903" t="4859" r="5877" b="8598"/>
          <a:stretch/>
        </p:blipFill>
        <p:spPr>
          <a:xfrm>
            <a:off x="10516337" y="4990226"/>
            <a:ext cx="6415897" cy="1866186"/>
          </a:xfrm>
          <a:prstGeom prst="rect">
            <a:avLst/>
          </a:prstGeom>
        </p:spPr>
      </p:pic>
      <p:cxnSp>
        <p:nvCxnSpPr>
          <p:cNvPr id="5" name="Straight Connector 4"/>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cxnSp>
        <p:nvCxnSpPr>
          <p:cNvPr id="20" name="Straight Connector 19"/>
          <p:cNvCxnSpPr/>
          <p:nvPr/>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4"/>
          <p:cNvSpPr txBox="1">
            <a:spLocks/>
          </p:cNvSpPr>
          <p:nvPr/>
        </p:nvSpPr>
        <p:spPr>
          <a:xfrm>
            <a:off x="0" y="9103360"/>
            <a:ext cx="17340263" cy="650240"/>
          </a:xfrm>
          <a:prstGeom prst="rect">
            <a:avLst/>
          </a:prstGeom>
        </p:spPr>
        <p:txBody>
          <a:bodyPr vert="horz" lIns="130048" tIns="65024" rIns="130048" bIns="65024" rtlCol="0"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Tree>
    <p:extLst>
      <p:ext uri="{BB962C8B-B14F-4D97-AF65-F5344CB8AC3E}">
        <p14:creationId xmlns:p14="http://schemas.microsoft.com/office/powerpoint/2010/main" val="31145019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11" name="Picture 10" descr="Screen shot 2015-03-16 at 6.25.49 PM.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267" t="70462" r="45806" b="1058"/>
          <a:stretch/>
        </p:blipFill>
        <p:spPr>
          <a:xfrm>
            <a:off x="10598110" y="5121865"/>
            <a:ext cx="6547318" cy="1040384"/>
          </a:xfrm>
          <a:prstGeom prst="rect">
            <a:avLst/>
          </a:prstGeom>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127358516"/>
      </p:ext>
    </p:extLst>
  </p:cSld>
  <p:clrMapOvr>
    <a:masterClrMapping/>
  </p:clrMapOvr>
  <p:extLst mod="1">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4" name="Rectangle 3"/>
          <p:cNvSpPr/>
          <p:nvPr/>
        </p:nvSpPr>
        <p:spPr>
          <a:xfrm>
            <a:off x="1" y="-1"/>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5" name="Straight Connector 4"/>
          <p:cNvCxnSpPr/>
          <p:nvPr/>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11"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sp>
        <p:nvSpPr>
          <p:cNvPr id="12"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cxnSp>
        <p:nvCxnSpPr>
          <p:cNvPr id="15" name="Straight Connector 14"/>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887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977570"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4" name="Rectangle 3"/>
          <p:cNvSpPr/>
          <p:nvPr userDrawn="1"/>
        </p:nvSpPr>
        <p:spPr>
          <a:xfrm>
            <a:off x="1285909" y="-1"/>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5" name="Straight Connector 4"/>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8"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0" name="Straight Connector 9"/>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1" name="Picture 7" descr="C:\Users\nanastasiades\Dropbox\LLOBE\Projects\2015\LyricPharma\Website\Images\Lyric Logo v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59928" y="130047"/>
            <a:ext cx="959758" cy="78028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923339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21" name="Shape 21"/>
          <p:cNvSpPr>
            <a:spLocks noGrp="1"/>
          </p:cNvSpPr>
          <p:nvPr>
            <p:ph type="body" idx="1"/>
          </p:nvPr>
        </p:nvSpPr>
        <p:spPr>
          <a:xfrm>
            <a:off x="474148" y="2702294"/>
            <a:ext cx="7857307" cy="6355612"/>
          </a:xfrm>
          <a:prstGeom prst="rect">
            <a:avLst/>
          </a:prstGeom>
        </p:spPr>
        <p:txBody>
          <a:bodyPr/>
          <a:lstStyle>
            <a:lvl1pPr marL="575762" indent="-575762">
              <a:lnSpc>
                <a:spcPct val="100000"/>
              </a:lnSpc>
              <a:spcBef>
                <a:spcPts val="5067"/>
              </a:spcBef>
              <a:defRPr sz="5067"/>
            </a:lvl1pPr>
            <a:lvl2pPr marL="1151524" indent="-575762">
              <a:lnSpc>
                <a:spcPct val="100000"/>
              </a:lnSpc>
              <a:spcBef>
                <a:spcPts val="5067"/>
              </a:spcBef>
              <a:defRPr sz="5067"/>
            </a:lvl2pPr>
            <a:lvl3pPr marL="1727286" indent="-575762">
              <a:lnSpc>
                <a:spcPct val="100000"/>
              </a:lnSpc>
              <a:spcBef>
                <a:spcPts val="5067"/>
              </a:spcBef>
              <a:defRPr sz="5067"/>
            </a:lvl3pPr>
            <a:lvl4pPr marL="2303048" indent="-575762">
              <a:lnSpc>
                <a:spcPct val="100000"/>
              </a:lnSpc>
              <a:spcBef>
                <a:spcPts val="5067"/>
              </a:spcBef>
              <a:defRPr sz="5067"/>
            </a:lvl4pPr>
            <a:lvl5pPr marL="2878811" indent="-575762">
              <a:lnSpc>
                <a:spcPct val="100000"/>
              </a:lnSpc>
              <a:spcBef>
                <a:spcPts val="5067"/>
              </a:spcBef>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4" name="Rectangle 3"/>
          <p:cNvSpPr/>
          <p:nvPr userDrawn="1"/>
        </p:nvSpPr>
        <p:spPr>
          <a:xfrm>
            <a:off x="1" y="-1"/>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5" name="Straight Connector 4"/>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8"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0" name="Straight Connector 9"/>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1" name="Picture 7" descr="C:\Users\nanastasiades\Dropbox\LLOBE\Projects\2015\LyricPharma\Website\Images\Lyric Logo v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091764" y="9218916"/>
            <a:ext cx="520208" cy="42293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668938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b="-4039"/>
          <a:stretch>
            <a:fillRect/>
          </a:stretch>
        </p:blipFill>
        <p:spPr bwMode="auto">
          <a:xfrm>
            <a:off x="0" y="975362"/>
            <a:ext cx="16993458" cy="63723"/>
          </a:xfrm>
          <a:prstGeom prst="rect">
            <a:avLst/>
          </a:prstGeom>
          <a:noFill/>
          <a:ln w="9525">
            <a:noFill/>
            <a:miter lim="800000"/>
            <a:headEnd/>
            <a:tailEnd/>
          </a:ln>
        </p:spPr>
      </p:pic>
      <p:sp>
        <p:nvSpPr>
          <p:cNvPr id="5"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6"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8"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0" name="Straight Connector 9"/>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1" y="-1"/>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13" name="Straight Connector 12"/>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210878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print"/>
          <a:srcRect l="7166" t="1046" r="17579" b="924"/>
          <a:stretch>
            <a:fillRect/>
          </a:stretch>
        </p:blipFill>
        <p:spPr bwMode="auto">
          <a:xfrm>
            <a:off x="2" y="0"/>
            <a:ext cx="175350" cy="1040384"/>
          </a:xfrm>
          <a:prstGeom prst="rect">
            <a:avLst/>
          </a:prstGeom>
          <a:noFill/>
          <a:ln w="9525">
            <a:noFill/>
            <a:miter lim="800000"/>
            <a:headEnd/>
            <a:tailEnd/>
          </a:ln>
          <a:effectLst/>
        </p:spPr>
      </p:pic>
      <p:cxnSp>
        <p:nvCxnSpPr>
          <p:cNvPr id="6" name="Straight Connector 5"/>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8"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10"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1" name="Straight Connector 10"/>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3839511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5"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6" name="Straight Connector 5"/>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 y="-1"/>
            <a:ext cx="173403" cy="10403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9" name="Straight Connector 8"/>
          <p:cNvCxnSpPr/>
          <p:nvPr userDrawn="1"/>
        </p:nvCxnSpPr>
        <p:spPr>
          <a:xfrm>
            <a:off x="0" y="1038124"/>
            <a:ext cx="16993458"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11"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42880890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5"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6" name="Straight Connector 5"/>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 y="-1"/>
            <a:ext cx="173403" cy="1040384"/>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9" name="Straight Connector 8"/>
          <p:cNvCxnSpPr/>
          <p:nvPr userDrawn="1"/>
        </p:nvCxnSpPr>
        <p:spPr>
          <a:xfrm>
            <a:off x="0" y="1038124"/>
            <a:ext cx="16993458"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11"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4236073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print"/>
          <a:srcRect l="7166" t="1046" r="17579" b="924"/>
          <a:stretch>
            <a:fillRect/>
          </a:stretch>
        </p:blipFill>
        <p:spPr bwMode="auto">
          <a:xfrm>
            <a:off x="2" y="0"/>
            <a:ext cx="175350" cy="1040384"/>
          </a:xfrm>
          <a:prstGeom prst="rect">
            <a:avLst/>
          </a:prstGeom>
          <a:noFill/>
          <a:ln w="9525">
            <a:noFill/>
            <a:miter lim="800000"/>
            <a:headEnd/>
            <a:tailEnd/>
          </a:ln>
          <a:effectLst/>
        </p:spPr>
      </p:pic>
      <p:cxnSp>
        <p:nvCxnSpPr>
          <p:cNvPr id="6" name="Straight Connector 5"/>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8"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10"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1" name="Straight Connector 10"/>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6091764" y="9218916"/>
            <a:ext cx="520208" cy="422932"/>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32071261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554889"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6"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8"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0" name="Straight Connector 9"/>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27" name="Picture 3"/>
          <p:cNvPicPr>
            <a:picLocks noChangeAspect="1" noChangeArrowheads="1"/>
          </p:cNvPicPr>
          <p:nvPr userDrawn="1"/>
        </p:nvPicPr>
        <p:blipFill>
          <a:blip r:embed="rId2" cstate="print"/>
          <a:srcRect t="56776"/>
          <a:stretch>
            <a:fillRect/>
          </a:stretch>
        </p:blipFill>
        <p:spPr bwMode="auto">
          <a:xfrm>
            <a:off x="0" y="913259"/>
            <a:ext cx="16993458" cy="127124"/>
          </a:xfrm>
          <a:prstGeom prst="rect">
            <a:avLst/>
          </a:prstGeom>
          <a:noFill/>
          <a:ln w="9525">
            <a:noFill/>
            <a:miter lim="800000"/>
            <a:headEnd/>
            <a:tailEnd/>
          </a:ln>
          <a:effectLst/>
        </p:spPr>
      </p:pic>
      <p:cxnSp>
        <p:nvCxnSpPr>
          <p:cNvPr id="13" name="Straight Connector 12"/>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4" name="Picture 7" descr="C:\Users\nanastasiades\Dropbox\LLOBE\Projects\2015\LyricPharma\Website\Images\Lyric Logo v2.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6091764" y="9218916"/>
            <a:ext cx="520208" cy="422932"/>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18708801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1"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pic>
        <p:nvPicPr>
          <p:cNvPr id="12" name="Picture 11" descr="Screen shot 2015-03-16 at 6.26.20 PM.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33876" t="50320" r="12323" b="2274"/>
          <a:stretch/>
        </p:blipFill>
        <p:spPr>
          <a:xfrm>
            <a:off x="10598110" y="5121865"/>
            <a:ext cx="6547318" cy="1040384"/>
          </a:xfrm>
          <a:prstGeom prst="rect">
            <a:avLst/>
          </a:prstGeom>
        </p:spPr>
      </p:pic>
    </p:spTree>
    <p:extLst>
      <p:ext uri="{BB962C8B-B14F-4D97-AF65-F5344CB8AC3E}">
        <p14:creationId xmlns:p14="http://schemas.microsoft.com/office/powerpoint/2010/main" val="743191633"/>
      </p:ext>
    </p:extLst>
  </p:cSld>
  <p:clrMapOvr>
    <a:masterClrMapping/>
  </p:clrMapOvr>
  <p:extLst mod="1">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1"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pic>
        <p:nvPicPr>
          <p:cNvPr id="2" name="Picture 1" descr="Screen shot 2015-03-16 at 6.25.49 PM.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8091" t="68430" r="4970" b="3124"/>
          <a:stretch/>
        </p:blipFill>
        <p:spPr>
          <a:xfrm>
            <a:off x="10598110" y="5121865"/>
            <a:ext cx="6557062" cy="1040384"/>
          </a:xfrm>
          <a:prstGeom prst="rect">
            <a:avLst/>
          </a:prstGeom>
        </p:spPr>
      </p:pic>
    </p:spTree>
    <p:extLst>
      <p:ext uri="{BB962C8B-B14F-4D97-AF65-F5344CB8AC3E}">
        <p14:creationId xmlns:p14="http://schemas.microsoft.com/office/powerpoint/2010/main" val="929871379"/>
      </p:ext>
    </p:extLst>
  </p:cSld>
  <p:clrMapOvr>
    <a:masterClrMapping/>
  </p:clrMapOvr>
  <p:extLst mod="1">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2" name="Picture 1" descr="Screen shot 2015-03-16 at 6.25.49 PM.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2714" t="25816" r="171" b="45627"/>
          <a:stretch/>
        </p:blipFill>
        <p:spPr>
          <a:xfrm>
            <a:off x="10598993" y="5121865"/>
            <a:ext cx="6556178" cy="1040384"/>
          </a:xfrm>
          <a:prstGeom prst="rect">
            <a:avLst/>
          </a:prstGeom>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1454698680"/>
      </p:ext>
    </p:extLst>
  </p:cSld>
  <p:clrMapOvr>
    <a:masterClrMapping/>
  </p:clrMapOvr>
  <p:extLst mod="1">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3" name="Shape 23"/>
          <p:cNvSpPr>
            <a:spLocks noGrp="1"/>
          </p:cNvSpPr>
          <p:nvPr>
            <p:ph type="body" idx="1"/>
          </p:nvPr>
        </p:nvSpPr>
        <p:spPr>
          <a:xfrm>
            <a:off x="1016031" y="762000"/>
            <a:ext cx="15291267" cy="8216900"/>
          </a:xfrm>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srcRect b="27647"/>
          <a:stretch>
            <a:fillRect/>
          </a:stretch>
        </p:blipFill>
        <p:spPr bwMode="auto">
          <a:xfrm>
            <a:off x="10598994" y="5121867"/>
            <a:ext cx="6554619" cy="1044456"/>
          </a:xfrm>
          <a:prstGeom prst="rect">
            <a:avLst/>
          </a:prstGeom>
          <a:noFill/>
          <a:ln w="9525">
            <a:noFill/>
            <a:miter lim="800000"/>
            <a:headEnd/>
            <a:tailEnd/>
          </a:ln>
          <a:effectLst/>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2620389030"/>
      </p:ext>
    </p:extLst>
  </p:cSld>
  <p:clrMapOvr>
    <a:masterClrMapping/>
  </p:clrMapOvr>
  <p:extLst mod="1">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print"/>
          <a:srcRect b="23443"/>
          <a:stretch>
            <a:fillRect/>
          </a:stretch>
        </p:blipFill>
        <p:spPr bwMode="auto">
          <a:xfrm>
            <a:off x="10598994" y="5121867"/>
            <a:ext cx="6554619" cy="1044456"/>
          </a:xfrm>
          <a:prstGeom prst="rect">
            <a:avLst/>
          </a:prstGeom>
          <a:noFill/>
          <a:ln w="9525">
            <a:noFill/>
            <a:miter lim="800000"/>
            <a:headEnd/>
            <a:tailEnd/>
          </a:ln>
          <a:effectLst/>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2375019887"/>
      </p:ext>
    </p:extLst>
  </p:cSld>
  <p:clrMapOvr>
    <a:masterClrMapping/>
  </p:clrMapOvr>
  <p:extLst mod="1">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b="41385"/>
          <a:stretch>
            <a:fillRect/>
          </a:stretch>
        </p:blipFill>
        <p:spPr bwMode="auto">
          <a:xfrm>
            <a:off x="10598994" y="5121867"/>
            <a:ext cx="6554619" cy="1044456"/>
          </a:xfrm>
          <a:prstGeom prst="rect">
            <a:avLst/>
          </a:prstGeom>
          <a:noFill/>
          <a:ln w="9525">
            <a:noFill/>
            <a:miter lim="800000"/>
            <a:headEnd/>
            <a:tailEnd/>
          </a:ln>
          <a:effectLst/>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642663948"/>
      </p:ext>
    </p:extLst>
  </p:cSld>
  <p:clrMapOvr>
    <a:masterClrMapping/>
  </p:clrMapOvr>
  <p:extLst mod="1">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099" name="Picture 3"/>
          <p:cNvPicPr>
            <a:picLocks noChangeAspect="1" noChangeArrowheads="1"/>
          </p:cNvPicPr>
          <p:nvPr userDrawn="1"/>
        </p:nvPicPr>
        <p:blipFill>
          <a:blip r:embed="rId2" cstate="print"/>
          <a:srcRect b="36223"/>
          <a:stretch>
            <a:fillRect/>
          </a:stretch>
        </p:blipFill>
        <p:spPr bwMode="auto">
          <a:xfrm>
            <a:off x="10598994" y="5121864"/>
            <a:ext cx="6554619" cy="1037150"/>
          </a:xfrm>
          <a:prstGeom prst="rect">
            <a:avLst/>
          </a:prstGeom>
          <a:noFill/>
          <a:ln w="9525">
            <a:noFill/>
            <a:miter lim="800000"/>
            <a:headEnd/>
            <a:tailEnd/>
          </a:ln>
          <a:effectLst/>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1778923764"/>
      </p:ext>
    </p:extLst>
  </p:cSld>
  <p:clrMapOvr>
    <a:masterClrMapping/>
  </p:clrMapOvr>
  <p:extLst mod="1">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a:blip r:embed="rId2" cstate="print"/>
          <a:srcRect l="7166" t="1046" r="17579" b="924"/>
          <a:stretch>
            <a:fillRect/>
          </a:stretch>
        </p:blipFill>
        <p:spPr bwMode="auto">
          <a:xfrm>
            <a:off x="2" y="5121865"/>
            <a:ext cx="175350" cy="1040384"/>
          </a:xfrm>
          <a:prstGeom prst="rect">
            <a:avLst/>
          </a:prstGeom>
          <a:noFill/>
          <a:ln w="9525">
            <a:noFill/>
            <a:miter lim="800000"/>
            <a:headEnd/>
            <a:tailEnd/>
          </a:ln>
          <a:effectLst/>
        </p:spPr>
      </p:pic>
      <p:cxnSp>
        <p:nvCxnSpPr>
          <p:cNvPr id="6" name="Straight Connector 5"/>
          <p:cNvCxnSpPr/>
          <p:nvPr/>
        </p:nvCxnSpPr>
        <p:spPr>
          <a:xfrm>
            <a:off x="0" y="6159990"/>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7"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1"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4083459065"/>
      </p:ext>
    </p:extLst>
  </p:cSld>
  <p:clrMapOvr>
    <a:masterClrMapping/>
  </p:clrMapOvr>
  <p:extLst mod="1">
    <p:ext uri="{DCECCB84-F9BA-43D5-87BE-67443E8EF086}">
      <p15:sldGuideLst xmlns:p15="http://schemas.microsoft.com/office/powerpoint/2012/main">
        <p15:guide id="1" orient="horz" pos="3984">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theme" Target="../theme/theme4.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74148" y="244103"/>
            <a:ext cx="16391967" cy="24581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cap="none">
                <a:solidFill>
                  <a:srgbClr val="000000"/>
                </a:solidFill>
              </a:defRPr>
            </a:pPr>
            <a:r>
              <a:rPr sz="9600" cap="all">
                <a:solidFill>
                  <a:srgbClr val="535353"/>
                </a:solidFill>
              </a:rPr>
              <a:t>Title Text</a:t>
            </a:r>
          </a:p>
        </p:txBody>
      </p:sp>
      <p:sp>
        <p:nvSpPr>
          <p:cNvPr id="3" name="Shape 3"/>
          <p:cNvSpPr>
            <a:spLocks noGrp="1"/>
          </p:cNvSpPr>
          <p:nvPr>
            <p:ph type="body" idx="1"/>
          </p:nvPr>
        </p:nvSpPr>
        <p:spPr>
          <a:xfrm>
            <a:off x="474148" y="2702294"/>
            <a:ext cx="16391967" cy="63556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4" name="Shape 4"/>
          <p:cNvSpPr>
            <a:spLocks noGrp="1"/>
          </p:cNvSpPr>
          <p:nvPr>
            <p:ph type="sldNum" sz="quarter" idx="2"/>
          </p:nvPr>
        </p:nvSpPr>
        <p:spPr>
          <a:xfrm>
            <a:off x="13005198" y="9158359"/>
            <a:ext cx="4046061" cy="338550"/>
          </a:xfrm>
          <a:prstGeom prst="rect">
            <a:avLst/>
          </a:prstGeom>
          <a:ln w="12700">
            <a:miter lim="400000"/>
          </a:ln>
        </p:spPr>
        <p:txBody>
          <a:bodyPr lIns="45718" tIns="45718" rIns="45718" bIns="45718" anchor="ctr">
            <a:spAutoFit/>
          </a:bodyPr>
          <a:lstStyle>
            <a:lvl1pPr algn="r">
              <a:defRPr sz="1600">
                <a:solidFill>
                  <a:srgbClr val="FFFFFF"/>
                </a:solidFill>
                <a:latin typeface="Gill Sans Light"/>
                <a:ea typeface="Gill Sans Light"/>
                <a:cs typeface="Gill Sans Light"/>
                <a:sym typeface="Gill Sans Light"/>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3" r:id="rId12"/>
  </p:sldLayoutIdLst>
  <p:transition spd="med"/>
  <p:txStyles>
    <p:titleStyle>
      <a:lvl1pPr algn="ctr" defTabSz="778972">
        <a:defRPr sz="9600" cap="all">
          <a:solidFill>
            <a:srgbClr val="535353"/>
          </a:solidFill>
          <a:latin typeface="Gill Sans Light"/>
          <a:ea typeface="Gill Sans Light"/>
          <a:cs typeface="Gill Sans Light"/>
          <a:sym typeface="Gill Sans Light"/>
        </a:defRPr>
      </a:lvl1pPr>
      <a:lvl2pPr algn="ctr" defTabSz="778972">
        <a:defRPr sz="9600" cap="all">
          <a:solidFill>
            <a:srgbClr val="535353"/>
          </a:solidFill>
          <a:latin typeface="Gill Sans Light"/>
          <a:ea typeface="Gill Sans Light"/>
          <a:cs typeface="Gill Sans Light"/>
          <a:sym typeface="Gill Sans Light"/>
        </a:defRPr>
      </a:lvl2pPr>
      <a:lvl3pPr algn="ctr" defTabSz="778972">
        <a:defRPr sz="9600" cap="all">
          <a:solidFill>
            <a:srgbClr val="535353"/>
          </a:solidFill>
          <a:latin typeface="Gill Sans Light"/>
          <a:ea typeface="Gill Sans Light"/>
          <a:cs typeface="Gill Sans Light"/>
          <a:sym typeface="Gill Sans Light"/>
        </a:defRPr>
      </a:lvl3pPr>
      <a:lvl4pPr algn="ctr" defTabSz="778972">
        <a:defRPr sz="9600" cap="all">
          <a:solidFill>
            <a:srgbClr val="535353"/>
          </a:solidFill>
          <a:latin typeface="Gill Sans Light"/>
          <a:ea typeface="Gill Sans Light"/>
          <a:cs typeface="Gill Sans Light"/>
          <a:sym typeface="Gill Sans Light"/>
        </a:defRPr>
      </a:lvl4pPr>
      <a:lvl5pPr algn="ctr" defTabSz="778972">
        <a:defRPr sz="9600" cap="all">
          <a:solidFill>
            <a:srgbClr val="535353"/>
          </a:solidFill>
          <a:latin typeface="Gill Sans Light"/>
          <a:ea typeface="Gill Sans Light"/>
          <a:cs typeface="Gill Sans Light"/>
          <a:sym typeface="Gill Sans Light"/>
        </a:defRPr>
      </a:lvl5pPr>
      <a:lvl6pPr algn="ctr" defTabSz="778972">
        <a:defRPr sz="9600" cap="all">
          <a:solidFill>
            <a:srgbClr val="535353"/>
          </a:solidFill>
          <a:latin typeface="Gill Sans Light"/>
          <a:ea typeface="Gill Sans Light"/>
          <a:cs typeface="Gill Sans Light"/>
          <a:sym typeface="Gill Sans Light"/>
        </a:defRPr>
      </a:lvl6pPr>
      <a:lvl7pPr algn="ctr" defTabSz="778972">
        <a:defRPr sz="9600" cap="all">
          <a:solidFill>
            <a:srgbClr val="535353"/>
          </a:solidFill>
          <a:latin typeface="Gill Sans Light"/>
          <a:ea typeface="Gill Sans Light"/>
          <a:cs typeface="Gill Sans Light"/>
          <a:sym typeface="Gill Sans Light"/>
        </a:defRPr>
      </a:lvl7pPr>
      <a:lvl8pPr algn="ctr" defTabSz="778972">
        <a:defRPr sz="9600" cap="all">
          <a:solidFill>
            <a:srgbClr val="535353"/>
          </a:solidFill>
          <a:latin typeface="Gill Sans Light"/>
          <a:ea typeface="Gill Sans Light"/>
          <a:cs typeface="Gill Sans Light"/>
          <a:sym typeface="Gill Sans Light"/>
        </a:defRPr>
      </a:lvl8pPr>
      <a:lvl9pPr algn="ctr" defTabSz="778972">
        <a:defRPr sz="9600" cap="all">
          <a:solidFill>
            <a:srgbClr val="535353"/>
          </a:solidFill>
          <a:latin typeface="Gill Sans Light"/>
          <a:ea typeface="Gill Sans Light"/>
          <a:cs typeface="Gill Sans Light"/>
          <a:sym typeface="Gill Sans Light"/>
        </a:defRPr>
      </a:lvl9pPr>
    </p:titleStyle>
    <p:bodyStyle>
      <a:lvl1pPr marL="69430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1pPr>
      <a:lvl2pPr marL="1388603"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2pPr>
      <a:lvl3pPr marL="2082904"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3pPr>
      <a:lvl4pPr marL="2777206"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4pPr>
      <a:lvl5pPr marL="3471507"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5pPr>
      <a:lvl6pPr marL="4165808"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6pPr>
      <a:lvl7pPr marL="4860110"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7pPr>
      <a:lvl8pPr marL="555441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8pPr>
      <a:lvl9pPr marL="6248712"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9pPr>
    </p:bodyStyle>
    <p:otherStyle>
      <a:lvl1pPr algn="r" defTabSz="778972">
        <a:defRPr sz="1600">
          <a:solidFill>
            <a:schemeClr val="tx1"/>
          </a:solidFill>
          <a:latin typeface="+mn-lt"/>
          <a:ea typeface="+mn-ea"/>
          <a:cs typeface="+mn-cs"/>
          <a:sym typeface="Gill Sans Light"/>
        </a:defRPr>
      </a:lvl1pPr>
      <a:lvl2pPr algn="r" defTabSz="778972">
        <a:defRPr sz="1600">
          <a:solidFill>
            <a:schemeClr val="tx1"/>
          </a:solidFill>
          <a:latin typeface="+mn-lt"/>
          <a:ea typeface="+mn-ea"/>
          <a:cs typeface="+mn-cs"/>
          <a:sym typeface="Gill Sans Light"/>
        </a:defRPr>
      </a:lvl2pPr>
      <a:lvl3pPr algn="r" defTabSz="778972">
        <a:defRPr sz="1600">
          <a:solidFill>
            <a:schemeClr val="tx1"/>
          </a:solidFill>
          <a:latin typeface="+mn-lt"/>
          <a:ea typeface="+mn-ea"/>
          <a:cs typeface="+mn-cs"/>
          <a:sym typeface="Gill Sans Light"/>
        </a:defRPr>
      </a:lvl3pPr>
      <a:lvl4pPr algn="r" defTabSz="778972">
        <a:defRPr sz="1600">
          <a:solidFill>
            <a:schemeClr val="tx1"/>
          </a:solidFill>
          <a:latin typeface="+mn-lt"/>
          <a:ea typeface="+mn-ea"/>
          <a:cs typeface="+mn-cs"/>
          <a:sym typeface="Gill Sans Light"/>
        </a:defRPr>
      </a:lvl4pPr>
      <a:lvl5pPr algn="r" defTabSz="778972">
        <a:defRPr sz="1600">
          <a:solidFill>
            <a:schemeClr val="tx1"/>
          </a:solidFill>
          <a:latin typeface="+mn-lt"/>
          <a:ea typeface="+mn-ea"/>
          <a:cs typeface="+mn-cs"/>
          <a:sym typeface="Gill Sans Light"/>
        </a:defRPr>
      </a:lvl5pPr>
      <a:lvl6pPr algn="r" defTabSz="778972">
        <a:defRPr sz="1600">
          <a:solidFill>
            <a:schemeClr val="tx1"/>
          </a:solidFill>
          <a:latin typeface="+mn-lt"/>
          <a:ea typeface="+mn-ea"/>
          <a:cs typeface="+mn-cs"/>
          <a:sym typeface="Gill Sans Light"/>
        </a:defRPr>
      </a:lvl6pPr>
      <a:lvl7pPr algn="r" defTabSz="778972">
        <a:defRPr sz="1600">
          <a:solidFill>
            <a:schemeClr val="tx1"/>
          </a:solidFill>
          <a:latin typeface="+mn-lt"/>
          <a:ea typeface="+mn-ea"/>
          <a:cs typeface="+mn-cs"/>
          <a:sym typeface="Gill Sans Light"/>
        </a:defRPr>
      </a:lvl7pPr>
      <a:lvl8pPr algn="r" defTabSz="778972">
        <a:defRPr sz="1600">
          <a:solidFill>
            <a:schemeClr val="tx1"/>
          </a:solidFill>
          <a:latin typeface="+mn-lt"/>
          <a:ea typeface="+mn-ea"/>
          <a:cs typeface="+mn-cs"/>
          <a:sym typeface="Gill Sans Light"/>
        </a:defRPr>
      </a:lvl8pPr>
      <a:lvl9pPr algn="r" defTabSz="778972">
        <a:defRPr sz="1600">
          <a:solidFill>
            <a:schemeClr val="tx1"/>
          </a:solidFill>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1652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ransition spd="slow"/>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ＭＳ Ｐゴシック" charset="0"/>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ＭＳ Ｐゴシック" charset="0"/>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493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Lst>
  <p:transition spd="slow"/>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ＭＳ Ｐゴシック" charset="0"/>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ＭＳ Ｐゴシック" charset="0"/>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30431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Lst>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mj-cs"/>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mn-cs"/>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e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1.emf"/><Relationship Id="rId5" Type="http://schemas.openxmlformats.org/officeDocument/2006/relationships/image" Target="../media/image26.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31.emf"/></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62.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www.criticalcarenutrition.com/" TargetMode="External"/><Relationship Id="rId7"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emf"/><Relationship Id="rId1" Type="http://schemas.openxmlformats.org/officeDocument/2006/relationships/slideLayout" Target="../slideLayouts/slideLayout10.xml"/><Relationship Id="rId6" Type="http://schemas.openxmlformats.org/officeDocument/2006/relationships/image" Target="../media/image65.emf"/><Relationship Id="rId5" Type="http://schemas.openxmlformats.org/officeDocument/2006/relationships/image" Target="../media/image23.png"/><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33.emf"/></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251223" y="3169140"/>
            <a:ext cx="17842710" cy="923330"/>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eaLnBrk="0" hangingPunct="0">
              <a:defRPr/>
            </a:pPr>
            <a:r>
              <a:rPr lang="en-CA" sz="6000" b="1" dirty="0" err="1">
                <a:solidFill>
                  <a:srgbClr val="0000FF"/>
                </a:solidFill>
              </a:rPr>
              <a:t>Dosis</a:t>
            </a:r>
            <a:r>
              <a:rPr lang="en-CA" sz="6000" b="1" dirty="0">
                <a:solidFill>
                  <a:srgbClr val="0000FF"/>
                </a:solidFill>
              </a:rPr>
              <a:t> </a:t>
            </a:r>
            <a:r>
              <a:rPr lang="en-CA" sz="6000" b="1" dirty="0" err="1">
                <a:solidFill>
                  <a:srgbClr val="0000FF"/>
                </a:solidFill>
              </a:rPr>
              <a:t>óptima</a:t>
            </a:r>
            <a:r>
              <a:rPr lang="en-CA" sz="6000" b="1" dirty="0">
                <a:solidFill>
                  <a:srgbClr val="0000FF"/>
                </a:solidFill>
              </a:rPr>
              <a:t> de </a:t>
            </a:r>
            <a:r>
              <a:rPr lang="en-CA" sz="6000" b="1" dirty="0" err="1">
                <a:solidFill>
                  <a:srgbClr val="0000FF"/>
                </a:solidFill>
              </a:rPr>
              <a:t>proteína</a:t>
            </a:r>
            <a:r>
              <a:rPr lang="en-CA" sz="6000" b="1" dirty="0">
                <a:solidFill>
                  <a:srgbClr val="0000FF"/>
                </a:solidFill>
              </a:rPr>
              <a:t> </a:t>
            </a:r>
            <a:r>
              <a:rPr lang="en-CA" sz="6000" b="1" dirty="0" err="1">
                <a:solidFill>
                  <a:srgbClr val="0000FF"/>
                </a:solidFill>
              </a:rPr>
              <a:t>en</a:t>
            </a:r>
            <a:r>
              <a:rPr lang="en-CA" sz="6000" b="1" dirty="0">
                <a:solidFill>
                  <a:srgbClr val="0000FF"/>
                </a:solidFill>
              </a:rPr>
              <a:t> UCI</a:t>
            </a:r>
            <a:endParaRPr lang="en-CA" sz="6000" b="1" dirty="0">
              <a:solidFill>
                <a:srgbClr val="0000FF"/>
              </a:solidFill>
              <a:cs typeface="Arial" panose="020B0604020202020204" pitchFamily="34" charset="0"/>
            </a:endParaRPr>
          </a:p>
        </p:txBody>
      </p:sp>
      <p:sp>
        <p:nvSpPr>
          <p:cNvPr id="40" name="Shape 40"/>
          <p:cNvSpPr/>
          <p:nvPr/>
        </p:nvSpPr>
        <p:spPr>
          <a:xfrm>
            <a:off x="5120814" y="6133392"/>
            <a:ext cx="7098635" cy="2106756"/>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lvl="0">
              <a:lnSpc>
                <a:spcPct val="150000"/>
              </a:lnSpc>
              <a:defRPr sz="1800">
                <a:solidFill>
                  <a:srgbClr val="000000"/>
                </a:solidFill>
              </a:defRPr>
            </a:pPr>
            <a:r>
              <a:rPr sz="3200" b="1" dirty="0">
                <a:latin typeface="Avenir Book"/>
                <a:ea typeface="Avenir Book"/>
                <a:cs typeface="Avenir Book"/>
                <a:sym typeface="Avenir Book"/>
              </a:rPr>
              <a:t>Daren K. Heyland</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Professor of Medicine</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Queens University, Kingston General Hospital</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Kingston, ON Canada</a:t>
            </a:r>
          </a:p>
        </p:txBody>
      </p:sp>
      <p:sp>
        <p:nvSpPr>
          <p:cNvPr id="41" name="Shape 41"/>
          <p:cNvSpPr/>
          <p:nvPr/>
        </p:nvSpPr>
        <p:spPr>
          <a:xfrm>
            <a:off x="3365384" y="5403286"/>
            <a:ext cx="10609494"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42" name="image2.png"/>
          <p:cNvPicPr/>
          <p:nvPr/>
        </p:nvPicPr>
        <p:blipFill>
          <a:blip r:embed="rId3">
            <a:extLst/>
          </a:blip>
          <a:stretch>
            <a:fillRect/>
          </a:stretch>
        </p:blipFill>
        <p:spPr>
          <a:xfrm>
            <a:off x="6777098" y="83846"/>
            <a:ext cx="3786066" cy="101126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91" y="853492"/>
            <a:ext cx="14995052" cy="792653"/>
          </a:xfrm>
          <a:prstGeom prst="rect">
            <a:avLst/>
          </a:prstGeom>
          <a:noFill/>
        </p:spPr>
        <p:txBody>
          <a:bodyPr wrap="square" rtlCol="0">
            <a:spAutoFit/>
          </a:bodyPr>
          <a:lstStyle/>
          <a:p>
            <a:pPr algn="ctr"/>
            <a:r>
              <a:rPr lang="en-CA" sz="4551" dirty="0">
                <a:solidFill>
                  <a:srgbClr val="0000FF"/>
                </a:solidFill>
                <a:latin typeface="Avenir Next Condensed"/>
              </a:rPr>
              <a:t>Effect on Nitrogen Balance?</a:t>
            </a:r>
          </a:p>
        </p:txBody>
      </p:sp>
      <p:pic>
        <p:nvPicPr>
          <p:cNvPr id="3" name="Picture 2"/>
          <p:cNvPicPr>
            <a:picLocks noChangeAspect="1"/>
          </p:cNvPicPr>
          <p:nvPr/>
        </p:nvPicPr>
        <p:blipFill>
          <a:blip r:embed="rId2"/>
          <a:stretch>
            <a:fillRect/>
          </a:stretch>
        </p:blipFill>
        <p:spPr>
          <a:xfrm>
            <a:off x="4717964" y="1921817"/>
            <a:ext cx="8035201" cy="6673351"/>
          </a:xfrm>
          <a:prstGeom prst="rect">
            <a:avLst/>
          </a:prstGeom>
        </p:spPr>
      </p:pic>
      <p:sp>
        <p:nvSpPr>
          <p:cNvPr id="4" name="TextBox 3"/>
          <p:cNvSpPr txBox="1"/>
          <p:nvPr/>
        </p:nvSpPr>
        <p:spPr>
          <a:xfrm>
            <a:off x="7721355" y="8788040"/>
            <a:ext cx="9487777" cy="559256"/>
          </a:xfrm>
          <a:prstGeom prst="rect">
            <a:avLst/>
          </a:prstGeom>
          <a:noFill/>
        </p:spPr>
        <p:txBody>
          <a:bodyPr wrap="square" rtlCol="0">
            <a:spAutoFit/>
          </a:bodyPr>
          <a:lstStyle/>
          <a:p>
            <a:pPr algn="r"/>
            <a:r>
              <a:rPr lang="en-CA" sz="3034" dirty="0"/>
              <a:t>Dickerson J Trauma Acute Care </a:t>
            </a:r>
            <a:r>
              <a:rPr lang="en-CA" sz="3034" dirty="0" err="1"/>
              <a:t>Surg</a:t>
            </a:r>
            <a:r>
              <a:rPr lang="en-CA" sz="3034" dirty="0"/>
              <a:t> 2012</a:t>
            </a:r>
          </a:p>
        </p:txBody>
      </p:sp>
      <p:sp>
        <p:nvSpPr>
          <p:cNvPr id="5" name="TextBox 4"/>
          <p:cNvSpPr txBox="1"/>
          <p:nvPr/>
        </p:nvSpPr>
        <p:spPr>
          <a:xfrm>
            <a:off x="632784" y="2104760"/>
            <a:ext cx="3664246" cy="3170099"/>
          </a:xfrm>
          <a:prstGeom prst="rect">
            <a:avLst/>
          </a:prstGeom>
          <a:noFill/>
        </p:spPr>
        <p:txBody>
          <a:bodyPr wrap="square" rtlCol="0">
            <a:spAutoFit/>
          </a:bodyPr>
          <a:lstStyle/>
          <a:p>
            <a:r>
              <a:rPr lang="en-CA" sz="4000" dirty="0"/>
              <a:t>249 trauma patients receiving nutrition support</a:t>
            </a:r>
          </a:p>
        </p:txBody>
      </p:sp>
      <p:pic>
        <p:nvPicPr>
          <p:cNvPr id="6"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51343064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91" y="514519"/>
            <a:ext cx="14995052" cy="1323439"/>
          </a:xfrm>
          <a:prstGeom prst="rect">
            <a:avLst/>
          </a:prstGeom>
          <a:noFill/>
        </p:spPr>
        <p:txBody>
          <a:bodyPr wrap="square" rtlCol="0">
            <a:spAutoFit/>
          </a:bodyPr>
          <a:lstStyle/>
          <a:p>
            <a:pPr algn="ctr"/>
            <a:r>
              <a:rPr lang="en-CA" sz="4000" dirty="0">
                <a:solidFill>
                  <a:srgbClr val="0000FF"/>
                </a:solidFill>
                <a:latin typeface="Avenir Next Condensed"/>
              </a:rPr>
              <a:t>What is the evidence that exogenously administered amino acids/protein favorably impacts muscle </a:t>
            </a:r>
            <a:r>
              <a:rPr lang="en-CA" sz="4000" dirty="0" smtClean="0">
                <a:solidFill>
                  <a:srgbClr val="0000FF"/>
                </a:solidFill>
                <a:latin typeface="Avenir Next Condensed"/>
              </a:rPr>
              <a:t>mass and function?</a:t>
            </a:r>
            <a:endParaRPr lang="en-CA" sz="4000" dirty="0">
              <a:solidFill>
                <a:srgbClr val="0000FF"/>
              </a:solidFill>
              <a:latin typeface="Avenir Next Condensed"/>
            </a:endParaRPr>
          </a:p>
        </p:txBody>
      </p:sp>
      <p:pic>
        <p:nvPicPr>
          <p:cNvPr id="3" name="image2.png"/>
          <p:cNvPicPr/>
          <p:nvPr/>
        </p:nvPicPr>
        <p:blipFill>
          <a:blip r:embed="rId2">
            <a:extLst/>
          </a:blip>
          <a:stretch>
            <a:fillRect/>
          </a:stretch>
        </p:blipFill>
        <p:spPr>
          <a:xfrm>
            <a:off x="80229" y="183616"/>
            <a:ext cx="1829909" cy="661807"/>
          </a:xfrm>
          <a:prstGeom prst="rect">
            <a:avLst/>
          </a:prstGeom>
          <a:ln w="12700">
            <a:miter lim="400000"/>
          </a:ln>
        </p:spPr>
      </p:pic>
      <p:pic>
        <p:nvPicPr>
          <p:cNvPr id="4" name="Picture 3"/>
          <p:cNvPicPr>
            <a:picLocks noChangeAspect="1"/>
          </p:cNvPicPr>
          <p:nvPr/>
        </p:nvPicPr>
        <p:blipFill>
          <a:blip r:embed="rId3"/>
          <a:stretch>
            <a:fillRect/>
          </a:stretch>
        </p:blipFill>
        <p:spPr>
          <a:xfrm>
            <a:off x="8731405" y="2168860"/>
            <a:ext cx="7426711" cy="6548113"/>
          </a:xfrm>
          <a:prstGeom prst="rect">
            <a:avLst/>
          </a:prstGeom>
        </p:spPr>
      </p:pic>
      <p:sp>
        <p:nvSpPr>
          <p:cNvPr id="5" name="TextBox 4"/>
          <p:cNvSpPr txBox="1"/>
          <p:nvPr/>
        </p:nvSpPr>
        <p:spPr>
          <a:xfrm>
            <a:off x="278780" y="2780883"/>
            <a:ext cx="8363416"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RCT of 119 ICU patients requiring PN</a:t>
            </a:r>
          </a:p>
          <a:p>
            <a:pPr marL="571500" marR="0" indent="-5715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CA" dirty="0" smtClean="0"/>
              <a:t>Randomized to 0.8 gram/kg/day vs.  1.2 grams/kg/day IV aa </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
        <p:nvSpPr>
          <p:cNvPr id="6" name="TextBox 5"/>
          <p:cNvSpPr txBox="1"/>
          <p:nvPr/>
        </p:nvSpPr>
        <p:spPr>
          <a:xfrm>
            <a:off x="13002323" y="8832431"/>
            <a:ext cx="433794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err="1" smtClean="0">
                <a:ln>
                  <a:noFill/>
                </a:ln>
                <a:solidFill>
                  <a:srgbClr val="535353"/>
                </a:solidFill>
                <a:effectLst/>
                <a:uFillTx/>
                <a:latin typeface="+mn-lt"/>
                <a:ea typeface="+mn-ea"/>
                <a:cs typeface="+mn-cs"/>
                <a:sym typeface="Helvetica"/>
              </a:rPr>
              <a:t>Ferrie</a:t>
            </a:r>
            <a:r>
              <a:rPr kumimoji="0" lang="en-CA" sz="3600" b="0" i="0" u="none" strike="noStrike" cap="none" spc="0" normalizeH="0" baseline="0" dirty="0" smtClean="0">
                <a:ln>
                  <a:noFill/>
                </a:ln>
                <a:solidFill>
                  <a:srgbClr val="535353"/>
                </a:solidFill>
                <a:effectLst/>
                <a:uFillTx/>
                <a:latin typeface="+mn-lt"/>
                <a:ea typeface="+mn-ea"/>
                <a:cs typeface="+mn-cs"/>
                <a:sym typeface="Helvetica"/>
              </a:rPr>
              <a:t> JPEN 2016</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353174556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91" y="514519"/>
            <a:ext cx="14995052" cy="1323439"/>
          </a:xfrm>
          <a:prstGeom prst="rect">
            <a:avLst/>
          </a:prstGeom>
          <a:noFill/>
        </p:spPr>
        <p:txBody>
          <a:bodyPr wrap="square" rtlCol="0">
            <a:spAutoFit/>
          </a:bodyPr>
          <a:lstStyle/>
          <a:p>
            <a:pPr algn="ctr"/>
            <a:r>
              <a:rPr lang="en-CA" sz="4000" dirty="0">
                <a:solidFill>
                  <a:srgbClr val="0000FF"/>
                </a:solidFill>
                <a:latin typeface="Avenir Next Condensed"/>
              </a:rPr>
              <a:t>What is the evidence that exogenously administered amino acids/protein favorably impacts muscle </a:t>
            </a:r>
            <a:r>
              <a:rPr lang="en-CA" sz="4000" dirty="0" smtClean="0">
                <a:solidFill>
                  <a:srgbClr val="0000FF"/>
                </a:solidFill>
                <a:latin typeface="Avenir Next Condensed"/>
              </a:rPr>
              <a:t>mass and function?</a:t>
            </a:r>
            <a:endParaRPr lang="en-CA" sz="4000" dirty="0">
              <a:solidFill>
                <a:srgbClr val="0000FF"/>
              </a:solidFill>
              <a:latin typeface="Avenir Next Condensed"/>
            </a:endParaRPr>
          </a:p>
        </p:txBody>
      </p:sp>
      <p:pic>
        <p:nvPicPr>
          <p:cNvPr id="3" name="image2.png"/>
          <p:cNvPicPr/>
          <p:nvPr/>
        </p:nvPicPr>
        <p:blipFill>
          <a:blip r:embed="rId2">
            <a:extLst/>
          </a:blip>
          <a:stretch>
            <a:fillRect/>
          </a:stretch>
        </p:blipFill>
        <p:spPr>
          <a:xfrm>
            <a:off x="80229" y="183616"/>
            <a:ext cx="1829909" cy="661807"/>
          </a:xfrm>
          <a:prstGeom prst="rect">
            <a:avLst/>
          </a:prstGeom>
          <a:ln w="12700">
            <a:miter lim="400000"/>
          </a:ln>
        </p:spPr>
      </p:pic>
      <p:sp>
        <p:nvSpPr>
          <p:cNvPr id="6" name="TextBox 5"/>
          <p:cNvSpPr txBox="1"/>
          <p:nvPr/>
        </p:nvSpPr>
        <p:spPr>
          <a:xfrm>
            <a:off x="13002323" y="8832431"/>
            <a:ext cx="433794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err="1" smtClean="0">
                <a:ln>
                  <a:noFill/>
                </a:ln>
                <a:solidFill>
                  <a:srgbClr val="535353"/>
                </a:solidFill>
                <a:effectLst/>
                <a:uFillTx/>
                <a:latin typeface="+mn-lt"/>
                <a:ea typeface="+mn-ea"/>
                <a:cs typeface="+mn-cs"/>
                <a:sym typeface="Helvetica"/>
              </a:rPr>
              <a:t>Ferrie</a:t>
            </a:r>
            <a:r>
              <a:rPr kumimoji="0" lang="en-CA" sz="3600" b="0" i="0" u="none" strike="noStrike" cap="none" spc="0" normalizeH="0" baseline="0" dirty="0" smtClean="0">
                <a:ln>
                  <a:noFill/>
                </a:ln>
                <a:solidFill>
                  <a:srgbClr val="535353"/>
                </a:solidFill>
                <a:effectLst/>
                <a:uFillTx/>
                <a:latin typeface="+mn-lt"/>
                <a:ea typeface="+mn-ea"/>
                <a:cs typeface="+mn-cs"/>
                <a:sym typeface="Helvetica"/>
              </a:rPr>
              <a:t> JPEN 2016</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pic>
        <p:nvPicPr>
          <p:cNvPr id="7" name="Picture 6"/>
          <p:cNvPicPr>
            <a:picLocks noChangeAspect="1"/>
          </p:cNvPicPr>
          <p:nvPr/>
        </p:nvPicPr>
        <p:blipFill>
          <a:blip r:embed="rId3"/>
          <a:stretch>
            <a:fillRect/>
          </a:stretch>
        </p:blipFill>
        <p:spPr>
          <a:xfrm>
            <a:off x="393573" y="2179068"/>
            <a:ext cx="16554227" cy="3293746"/>
          </a:xfrm>
          <a:prstGeom prst="rect">
            <a:avLst/>
          </a:prstGeom>
        </p:spPr>
      </p:pic>
      <p:pic>
        <p:nvPicPr>
          <p:cNvPr id="8" name="Picture 7"/>
          <p:cNvPicPr>
            <a:picLocks noChangeAspect="1"/>
          </p:cNvPicPr>
          <p:nvPr/>
        </p:nvPicPr>
        <p:blipFill>
          <a:blip r:embed="rId4"/>
          <a:stretch>
            <a:fillRect/>
          </a:stretch>
        </p:blipFill>
        <p:spPr>
          <a:xfrm>
            <a:off x="360119" y="5478633"/>
            <a:ext cx="16587681" cy="2238011"/>
          </a:xfrm>
          <a:prstGeom prst="rect">
            <a:avLst/>
          </a:prstGeom>
        </p:spPr>
      </p:pic>
      <p:sp>
        <p:nvSpPr>
          <p:cNvPr id="9" name="TextBox 8"/>
          <p:cNvSpPr txBox="1"/>
          <p:nvPr/>
        </p:nvSpPr>
        <p:spPr>
          <a:xfrm>
            <a:off x="2910468" y="8057754"/>
            <a:ext cx="969041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No impact on LOS</a:t>
            </a:r>
            <a:r>
              <a:rPr kumimoji="0" lang="en-CA" sz="3600" b="0" i="0" u="none" strike="noStrike" cap="none" spc="0" normalizeH="0" dirty="0" smtClean="0">
                <a:ln>
                  <a:noFill/>
                </a:ln>
                <a:solidFill>
                  <a:srgbClr val="535353"/>
                </a:solidFill>
                <a:effectLst/>
                <a:uFillTx/>
                <a:latin typeface="+mn-lt"/>
                <a:ea typeface="+mn-ea"/>
                <a:cs typeface="+mn-cs"/>
                <a:sym typeface="Helvetica"/>
              </a:rPr>
              <a:t> or mortality</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119163094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rmAutofit/>
          </a:bodyPr>
          <a:lstStyle/>
          <a:p>
            <a:r>
              <a:rPr lang="en-CA" altLang="en-US" sz="4400" cap="none" dirty="0" smtClean="0">
                <a:solidFill>
                  <a:srgbClr val="0000FF"/>
                </a:solidFill>
                <a:latin typeface="Avenir Next Condensed"/>
              </a:rPr>
              <a:t>Impact on Clinical Outcomes: RCT Level of Evidence?</a:t>
            </a:r>
          </a:p>
        </p:txBody>
      </p:sp>
      <p:sp>
        <p:nvSpPr>
          <p:cNvPr id="68611" name="Content Placeholder 2"/>
          <p:cNvSpPr>
            <a:spLocks noGrp="1"/>
          </p:cNvSpPr>
          <p:nvPr>
            <p:ph idx="1"/>
          </p:nvPr>
        </p:nvSpPr>
        <p:spPr/>
        <p:txBody>
          <a:bodyPr>
            <a:normAutofit fontScale="62500" lnSpcReduction="20000"/>
          </a:bodyPr>
          <a:lstStyle/>
          <a:p>
            <a:pPr indent="0">
              <a:spcBef>
                <a:spcPts val="0"/>
              </a:spcBef>
            </a:pPr>
            <a:r>
              <a:rPr lang="en-CA" altLang="en-US" dirty="0" smtClean="0"/>
              <a:t>RCT short-term daily IV aa on kidney function in critical illness, compared to standard care.</a:t>
            </a:r>
          </a:p>
          <a:p>
            <a:pPr indent="0">
              <a:spcBef>
                <a:spcPts val="0"/>
              </a:spcBef>
            </a:pPr>
            <a:r>
              <a:rPr lang="en-CA" altLang="en-US" dirty="0" smtClean="0"/>
              <a:t>Unblinded</a:t>
            </a:r>
          </a:p>
          <a:p>
            <a:pPr indent="0">
              <a:spcBef>
                <a:spcPts val="0"/>
              </a:spcBef>
            </a:pPr>
            <a:r>
              <a:rPr lang="en-CA" altLang="en-US" dirty="0" smtClean="0"/>
              <a:t>All patients expected to remain 48 hrs; excluded patients with AKI</a:t>
            </a:r>
          </a:p>
          <a:p>
            <a:pPr indent="0">
              <a:spcBef>
                <a:spcPts val="0"/>
              </a:spcBef>
            </a:pPr>
            <a:r>
              <a:rPr lang="en-CA" altLang="en-US" dirty="0" smtClean="0"/>
              <a:t>Max protein intake total of 2.0 gm/kg/day (IBW)</a:t>
            </a:r>
          </a:p>
          <a:p>
            <a:pPr indent="0">
              <a:spcBef>
                <a:spcPts val="0"/>
              </a:spcBef>
            </a:pPr>
            <a:r>
              <a:rPr lang="en-CA" altLang="en-US" dirty="0" smtClean="0"/>
              <a:t>More patient in Intervention group with:</a:t>
            </a:r>
          </a:p>
          <a:p>
            <a:pPr lvl="1" indent="0">
              <a:spcBef>
                <a:spcPts val="0"/>
              </a:spcBef>
            </a:pPr>
            <a:r>
              <a:rPr lang="en-CA" altLang="en-US" dirty="0" smtClean="0"/>
              <a:t>Higher APACHE II severity of illness scores (20.2 ± 6.8 vs. 21.7 ± 7.6, P = 0.02)</a:t>
            </a:r>
          </a:p>
          <a:p>
            <a:pPr lvl="1" indent="0">
              <a:spcBef>
                <a:spcPts val="0"/>
              </a:spcBef>
            </a:pPr>
            <a:r>
              <a:rPr lang="en-CA" altLang="en-US" dirty="0" smtClean="0"/>
              <a:t>pre-existing renal dysfunction (29/235 vs. 44/239, P = 0.07)</a:t>
            </a:r>
          </a:p>
        </p:txBody>
      </p:sp>
      <p:sp>
        <p:nvSpPr>
          <p:cNvPr id="68612" name="TextBox 3"/>
          <p:cNvSpPr txBox="1">
            <a:spLocks noChangeArrowheads="1"/>
          </p:cNvSpPr>
          <p:nvPr/>
        </p:nvSpPr>
        <p:spPr bwMode="auto">
          <a:xfrm>
            <a:off x="9320371" y="8886614"/>
            <a:ext cx="520192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2560" dirty="0">
                <a:latin typeface="Arial" panose="020B0604020202020204" pitchFamily="34" charset="0"/>
              </a:rPr>
              <a:t>Doig Int Care Med 2015</a:t>
            </a:r>
          </a:p>
        </p:txBody>
      </p:sp>
      <p:pic>
        <p:nvPicPr>
          <p:cNvPr id="5" name="image2.png"/>
          <p:cNvPicPr/>
          <p:nvPr/>
        </p:nvPicPr>
        <p:blipFill>
          <a:blip r:embed="rId2">
            <a:extLst/>
          </a:blip>
          <a:stretch>
            <a:fillRect/>
          </a:stretch>
        </p:blipFill>
        <p:spPr>
          <a:xfrm>
            <a:off x="80229" y="183616"/>
            <a:ext cx="1829909" cy="661807"/>
          </a:xfrm>
          <a:prstGeom prst="rect">
            <a:avLst/>
          </a:prstGeom>
          <a:ln w="12700">
            <a:miter lim="400000"/>
          </a:ln>
        </p:spPr>
      </p:pic>
      <p:sp>
        <p:nvSpPr>
          <p:cNvPr id="2" name="TextBox 1"/>
          <p:cNvSpPr txBox="1"/>
          <p:nvPr/>
        </p:nvSpPr>
        <p:spPr>
          <a:xfrm>
            <a:off x="161914" y="2373999"/>
            <a:ext cx="670723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altLang="en-US" dirty="0">
                <a:solidFill>
                  <a:srgbClr val="0000FF"/>
                </a:solidFill>
                <a:latin typeface="Avenir Next Condensed"/>
              </a:rPr>
              <a:t>The </a:t>
            </a:r>
            <a:r>
              <a:rPr lang="en-CA" altLang="en-US" dirty="0" err="1">
                <a:solidFill>
                  <a:srgbClr val="0000FF"/>
                </a:solidFill>
                <a:latin typeface="Avenir Next Condensed"/>
              </a:rPr>
              <a:t>Nephroprotect</a:t>
            </a:r>
            <a:r>
              <a:rPr lang="en-CA" altLang="en-US" dirty="0">
                <a:solidFill>
                  <a:srgbClr val="0000FF"/>
                </a:solidFill>
                <a:latin typeface="Avenir Next Condensed"/>
              </a:rPr>
              <a:t> Study</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427915292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rmAutofit/>
          </a:bodyPr>
          <a:lstStyle/>
          <a:p>
            <a:r>
              <a:rPr lang="en-CA" altLang="en-US" sz="5400" cap="none" dirty="0" smtClean="0">
                <a:solidFill>
                  <a:srgbClr val="0000FF"/>
                </a:solidFill>
                <a:latin typeface="Avenir Next Condensed"/>
              </a:rPr>
              <a:t>The </a:t>
            </a:r>
            <a:r>
              <a:rPr lang="en-CA" altLang="en-US" sz="5400" cap="none" dirty="0" err="1" smtClean="0">
                <a:solidFill>
                  <a:srgbClr val="0000FF"/>
                </a:solidFill>
                <a:latin typeface="Avenir Next Condensed"/>
              </a:rPr>
              <a:t>Nephroprotect</a:t>
            </a:r>
            <a:r>
              <a:rPr lang="en-CA" altLang="en-US" sz="5400" cap="none" dirty="0" smtClean="0">
                <a:solidFill>
                  <a:srgbClr val="0000FF"/>
                </a:solidFill>
                <a:latin typeface="Avenir Next Condensed"/>
              </a:rPr>
              <a:t> Study</a:t>
            </a:r>
          </a:p>
        </p:txBody>
      </p:sp>
      <p:sp>
        <p:nvSpPr>
          <p:cNvPr id="69635" name="TextBox 3"/>
          <p:cNvSpPr txBox="1">
            <a:spLocks noChangeArrowheads="1"/>
          </p:cNvSpPr>
          <p:nvPr/>
        </p:nvSpPr>
        <p:spPr bwMode="auto">
          <a:xfrm>
            <a:off x="9320371" y="8886614"/>
            <a:ext cx="520192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2560" dirty="0">
                <a:solidFill>
                  <a:schemeClr val="bg2"/>
                </a:solidFill>
                <a:latin typeface="Arial" panose="020B0604020202020204" pitchFamily="34" charset="0"/>
              </a:rPr>
              <a:t>Doig Int Care Med 2015</a:t>
            </a:r>
          </a:p>
        </p:txBody>
      </p:sp>
      <p:pic>
        <p:nvPicPr>
          <p:cNvPr id="6963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9340" y="2709333"/>
            <a:ext cx="7861582" cy="573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27811775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143091" y="108373"/>
            <a:ext cx="11054080" cy="1625600"/>
          </a:xfrm>
        </p:spPr>
        <p:txBody>
          <a:bodyPr>
            <a:normAutofit/>
          </a:bodyPr>
          <a:lstStyle/>
          <a:p>
            <a:r>
              <a:rPr lang="en-CA" altLang="en-US" sz="5400" cap="none" dirty="0" smtClean="0">
                <a:solidFill>
                  <a:srgbClr val="0000FF"/>
                </a:solidFill>
                <a:latin typeface="Avenir Next Condensed"/>
              </a:rPr>
              <a:t>The Nephroprotect Study</a:t>
            </a:r>
          </a:p>
        </p:txBody>
      </p:sp>
      <p:sp>
        <p:nvSpPr>
          <p:cNvPr id="70659" name="Content Placeholder 2"/>
          <p:cNvSpPr>
            <a:spLocks noGrp="1"/>
          </p:cNvSpPr>
          <p:nvPr>
            <p:ph idx="1"/>
          </p:nvPr>
        </p:nvSpPr>
        <p:spPr>
          <a:xfrm>
            <a:off x="2817971" y="6782472"/>
            <a:ext cx="11487573" cy="1733973"/>
          </a:xfrm>
        </p:spPr>
        <p:txBody>
          <a:bodyPr>
            <a:normAutofit fontScale="77500" lnSpcReduction="20000"/>
          </a:bodyPr>
          <a:lstStyle/>
          <a:p>
            <a:r>
              <a:rPr lang="en-CA" altLang="en-US" sz="3982" dirty="0"/>
              <a:t>No difference in any other renal or clinical outcome </a:t>
            </a:r>
          </a:p>
          <a:p>
            <a:r>
              <a:rPr lang="en-CA" altLang="en-US" sz="3982" dirty="0"/>
              <a:t>No impact on survival or HRQOL</a:t>
            </a:r>
            <a:endParaRPr lang="en-CA" altLang="en-US" dirty="0" smtClean="0"/>
          </a:p>
        </p:txBody>
      </p:sp>
      <p:sp>
        <p:nvSpPr>
          <p:cNvPr id="70660" name="TextBox 3"/>
          <p:cNvSpPr txBox="1">
            <a:spLocks noChangeArrowheads="1"/>
          </p:cNvSpPr>
          <p:nvPr/>
        </p:nvSpPr>
        <p:spPr bwMode="auto">
          <a:xfrm>
            <a:off x="11876002" y="8956952"/>
            <a:ext cx="520192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2560" dirty="0">
                <a:latin typeface="Arial" panose="020B0604020202020204" pitchFamily="34" charset="0"/>
              </a:rPr>
              <a:t>Doig Int Care Med 2015</a:t>
            </a:r>
          </a:p>
        </p:txBody>
      </p:sp>
      <p:pic>
        <p:nvPicPr>
          <p:cNvPr id="70661"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8052" y="1722688"/>
            <a:ext cx="7884161" cy="478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5"/>
          <p:cNvSpPr txBox="1">
            <a:spLocks noChangeArrowheads="1"/>
          </p:cNvSpPr>
          <p:nvPr/>
        </p:nvSpPr>
        <p:spPr bwMode="auto">
          <a:xfrm>
            <a:off x="13005063" y="2926081"/>
            <a:ext cx="167829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2560" dirty="0">
                <a:latin typeface="Arial" panose="020B0604020202020204" pitchFamily="34" charset="0"/>
              </a:rPr>
              <a:t>P=0.004</a:t>
            </a:r>
          </a:p>
        </p:txBody>
      </p:sp>
      <p:pic>
        <p:nvPicPr>
          <p:cNvPr id="7"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121089111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332" y="982100"/>
            <a:ext cx="12293600" cy="1913022"/>
          </a:xfrm>
        </p:spPr>
        <p:txBody>
          <a:bodyPr>
            <a:normAutofit/>
          </a:bodyPr>
          <a:lstStyle/>
          <a:p>
            <a:r>
              <a:rPr lang="en-CA" sz="4000" b="1" cap="none" dirty="0">
                <a:solidFill>
                  <a:srgbClr val="0052E2"/>
                </a:solidFill>
                <a:latin typeface="Avenir Next Condensed"/>
                <a:cs typeface="Arial" panose="020B0604020202020204" pitchFamily="34" charset="0"/>
              </a:rPr>
              <a:t>Systematic Review of RCTs of </a:t>
            </a:r>
            <a:br>
              <a:rPr lang="en-CA" sz="4000" b="1" cap="none" dirty="0">
                <a:solidFill>
                  <a:srgbClr val="0052E2"/>
                </a:solidFill>
                <a:latin typeface="Avenir Next Condensed"/>
                <a:cs typeface="Arial" panose="020B0604020202020204" pitchFamily="34" charset="0"/>
              </a:rPr>
            </a:br>
            <a:r>
              <a:rPr lang="en-CA" sz="4000" b="1" cap="none" dirty="0">
                <a:solidFill>
                  <a:srgbClr val="0052E2"/>
                </a:solidFill>
                <a:latin typeface="Avenir Next Condensed"/>
                <a:cs typeface="Arial" panose="020B0604020202020204" pitchFamily="34" charset="0"/>
              </a:rPr>
              <a:t>High vs. Low Dose Protein</a:t>
            </a:r>
            <a:endParaRPr lang="en-CA" sz="4000" b="1" cap="none" dirty="0">
              <a:solidFill>
                <a:srgbClr val="0052E2"/>
              </a:solidFill>
              <a:latin typeface="Avenir Next Condensed"/>
            </a:endParaRPr>
          </a:p>
        </p:txBody>
      </p:sp>
      <p:pic>
        <p:nvPicPr>
          <p:cNvPr id="4" name="Picture 3"/>
          <p:cNvPicPr/>
          <p:nvPr/>
        </p:nvPicPr>
        <p:blipFill>
          <a:blip r:embed="rId2"/>
          <a:stretch>
            <a:fillRect/>
          </a:stretch>
        </p:blipFill>
        <p:spPr>
          <a:xfrm>
            <a:off x="2364059" y="3401121"/>
            <a:ext cx="13024624" cy="5419493"/>
          </a:xfrm>
          <a:prstGeom prst="rect">
            <a:avLst/>
          </a:prstGeom>
          <a:ln>
            <a:noFill/>
          </a:ln>
          <a:effectLst>
            <a:outerShdw blurRad="292100" dist="139700" dir="2700000" algn="tl" rotWithShape="0">
              <a:srgbClr val="333333">
                <a:alpha val="65000"/>
              </a:srgbClr>
            </a:outerShdw>
          </a:effectLst>
        </p:spPr>
      </p:pic>
      <p:sp>
        <p:nvSpPr>
          <p:cNvPr id="6" name="Shape 72"/>
          <p:cNvSpPr/>
          <p:nvPr/>
        </p:nvSpPr>
        <p:spPr>
          <a:xfrm>
            <a:off x="3234216" y="3015683"/>
            <a:ext cx="11173827" cy="1"/>
          </a:xfrm>
          <a:prstGeom prst="line">
            <a:avLst/>
          </a:prstGeom>
          <a:ln w="6350">
            <a:solidFill>
              <a:srgbClr val="5A5F5E"/>
            </a:solidFill>
            <a:miter lim="400000"/>
          </a:ln>
        </p:spPr>
        <p:txBody>
          <a:bodyPr lIns="0" tIns="0" rIns="0" bIns="0" anchor="ctr"/>
          <a:lstStyle/>
          <a:p>
            <a:endParaRPr>
              <a:sym typeface="Gill Sans Light"/>
            </a:endParaRPr>
          </a:p>
        </p:txBody>
      </p:sp>
      <p:pic>
        <p:nvPicPr>
          <p:cNvPr id="8"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99142490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265" y="4019096"/>
            <a:ext cx="12360360" cy="3969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49375" y="2025384"/>
            <a:ext cx="12244140" cy="1142749"/>
          </a:xfrm>
          <a:prstGeom prst="rect">
            <a:avLst/>
          </a:prstGeom>
          <a:noFill/>
        </p:spPr>
        <p:txBody>
          <a:bodyPr wrap="square" rtlCol="0">
            <a:spAutoFit/>
          </a:bodyPr>
          <a:lstStyle/>
          <a:p>
            <a:r>
              <a:rPr lang="en-CA" sz="3413" b="1" dirty="0">
                <a:solidFill>
                  <a:srgbClr val="0052E2"/>
                </a:solidFill>
                <a:latin typeface="Avenir Next Condensed"/>
                <a:sym typeface="Gill Sans Light"/>
              </a:rPr>
              <a:t>What is the evidence that exogenously administered amino acids/protein favorably impacts clinical outcomes?</a:t>
            </a:r>
          </a:p>
        </p:txBody>
      </p:sp>
      <p:sp>
        <p:nvSpPr>
          <p:cNvPr id="5" name="Shape 72"/>
          <p:cNvSpPr/>
          <p:nvPr/>
        </p:nvSpPr>
        <p:spPr>
          <a:xfrm>
            <a:off x="3091261" y="3459918"/>
            <a:ext cx="11173827" cy="1"/>
          </a:xfrm>
          <a:prstGeom prst="line">
            <a:avLst/>
          </a:prstGeom>
          <a:ln w="6350">
            <a:solidFill>
              <a:srgbClr val="5A5F5E"/>
            </a:solidFill>
            <a:miter lim="400000"/>
          </a:ln>
        </p:spPr>
        <p:txBody>
          <a:bodyPr lIns="0" tIns="0" rIns="0" bIns="0" anchor="ctr"/>
          <a:lstStyle/>
          <a:p>
            <a:endParaRPr>
              <a:sym typeface="Gill Sans Light"/>
            </a:endParaRPr>
          </a:p>
        </p:txBody>
      </p:sp>
      <p:pic>
        <p:nvPicPr>
          <p:cNvPr id="7" name="CCNLogo.png"/>
          <p:cNvPicPr/>
          <p:nvPr/>
        </p:nvPicPr>
        <p:blipFill>
          <a:blip r:embed="rId3">
            <a:extLst/>
          </a:blip>
          <a:stretch>
            <a:fillRect/>
          </a:stretch>
        </p:blipFill>
        <p:spPr>
          <a:xfrm>
            <a:off x="223255" y="159371"/>
            <a:ext cx="2370209" cy="1128934"/>
          </a:xfrm>
          <a:prstGeom prst="rect">
            <a:avLst/>
          </a:prstGeom>
          <a:ln w="12700">
            <a:miter lim="400000"/>
          </a:ln>
        </p:spPr>
      </p:pic>
    </p:spTree>
    <p:extLst>
      <p:ext uri="{BB962C8B-B14F-4D97-AF65-F5344CB8AC3E}">
        <p14:creationId xmlns:p14="http://schemas.microsoft.com/office/powerpoint/2010/main" val="101066510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917047" y="1648474"/>
            <a:ext cx="11490937" cy="857343"/>
          </a:xfrm>
        </p:spPr>
        <p:txBody>
          <a:bodyPr>
            <a:noAutofit/>
          </a:bodyPr>
          <a:lstStyle/>
          <a:p>
            <a:r>
              <a:rPr lang="en-CA" altLang="en-US" sz="3600" b="1" cap="none" dirty="0">
                <a:solidFill>
                  <a:srgbClr val="0052E2"/>
                </a:solidFill>
                <a:latin typeface="Avenir Next Condensed"/>
              </a:rPr>
              <a:t>Impact</a:t>
            </a:r>
            <a:r>
              <a:rPr lang="en-CA" altLang="en-US" sz="3600" b="1" dirty="0">
                <a:solidFill>
                  <a:srgbClr val="0052E2"/>
                </a:solidFill>
                <a:latin typeface="Avenir Next Condensed"/>
              </a:rPr>
              <a:t> </a:t>
            </a:r>
            <a:r>
              <a:rPr lang="en-CA" altLang="en-US" sz="3600" b="1" cap="none" dirty="0">
                <a:solidFill>
                  <a:srgbClr val="0052E2"/>
                </a:solidFill>
                <a:latin typeface="Avenir Next Condensed"/>
              </a:rPr>
              <a:t>of Protein Intake on 60-day Mortality</a:t>
            </a:r>
          </a:p>
        </p:txBody>
      </p:sp>
      <p:graphicFrame>
        <p:nvGraphicFramePr>
          <p:cNvPr id="4" name="Table 3"/>
          <p:cNvGraphicFramePr>
            <a:graphicFrameLocks noGrp="1"/>
          </p:cNvGraphicFramePr>
          <p:nvPr>
            <p:extLst>
              <p:ext uri="{D42A27DB-BD31-4B8C-83A1-F6EECF244321}">
                <p14:modId xmlns:p14="http://schemas.microsoft.com/office/powerpoint/2010/main" val="3253786773"/>
              </p:ext>
            </p:extLst>
          </p:nvPr>
        </p:nvGraphicFramePr>
        <p:xfrm>
          <a:off x="3271913" y="3531989"/>
          <a:ext cx="10314667" cy="4422196"/>
        </p:xfrm>
        <a:graphic>
          <a:graphicData uri="http://schemas.openxmlformats.org/drawingml/2006/table">
            <a:tbl>
              <a:tblPr firstRow="1" firstCol="1" bandRow="1">
                <a:tableStyleId>{5C22544A-7EE6-4342-B048-85BDC9FD1C3A}</a:tableStyleId>
              </a:tblPr>
              <a:tblGrid>
                <a:gridCol w="3435604">
                  <a:extLst>
                    <a:ext uri="{9D8B030D-6E8A-4147-A177-3AD203B41FA5}">
                      <a16:colId xmlns="" xmlns:a16="http://schemas.microsoft.com/office/drawing/2014/main" val="20000"/>
                    </a:ext>
                  </a:extLst>
                </a:gridCol>
                <a:gridCol w="473352">
                  <a:extLst>
                    <a:ext uri="{9D8B030D-6E8A-4147-A177-3AD203B41FA5}">
                      <a16:colId xmlns="" xmlns:a16="http://schemas.microsoft.com/office/drawing/2014/main" val="20001"/>
                    </a:ext>
                  </a:extLst>
                </a:gridCol>
                <a:gridCol w="2961671">
                  <a:extLst>
                    <a:ext uri="{9D8B030D-6E8A-4147-A177-3AD203B41FA5}">
                      <a16:colId xmlns="" xmlns:a16="http://schemas.microsoft.com/office/drawing/2014/main" val="20002"/>
                    </a:ext>
                  </a:extLst>
                </a:gridCol>
                <a:gridCol w="3444040">
                  <a:extLst>
                    <a:ext uri="{9D8B030D-6E8A-4147-A177-3AD203B41FA5}">
                      <a16:colId xmlns="" xmlns:a16="http://schemas.microsoft.com/office/drawing/2014/main" val="20003"/>
                    </a:ext>
                  </a:extLst>
                </a:gridCol>
              </a:tblGrid>
              <a:tr h="337187">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gridSpan="3">
                  <a:txBody>
                    <a:bodyPr/>
                    <a:lstStyle/>
                    <a:p>
                      <a:pPr algn="ctr">
                        <a:lnSpc>
                          <a:spcPct val="115000"/>
                        </a:lnSpc>
                        <a:spcAft>
                          <a:spcPts val="0"/>
                        </a:spcAft>
                      </a:pPr>
                      <a:r>
                        <a:rPr lang="en-US" sz="2400" dirty="0">
                          <a:solidFill>
                            <a:schemeClr val="tx1"/>
                          </a:solidFill>
                          <a:effectLst/>
                        </a:rPr>
                        <a:t>Patients in ICU ≥ 4 d</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10000"/>
                  </a:ext>
                </a:extLst>
              </a:tr>
              <a:tr h="686359">
                <a:tc>
                  <a:txBody>
                    <a:bodyPr/>
                    <a:lstStyle/>
                    <a:p>
                      <a:pPr algn="ctr">
                        <a:lnSpc>
                          <a:spcPct val="115000"/>
                        </a:lnSpc>
                        <a:spcAft>
                          <a:spcPts val="0"/>
                        </a:spcAft>
                      </a:pPr>
                      <a:r>
                        <a:rPr lang="en-US" sz="2400" dirty="0">
                          <a:solidFill>
                            <a:schemeClr val="tx1"/>
                          </a:solidFill>
                          <a:effectLst/>
                        </a:rPr>
                        <a:t>Variable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gridSpan="3">
                  <a:txBody>
                    <a:bodyPr/>
                    <a:lstStyle/>
                    <a:p>
                      <a:pPr algn="ctr">
                        <a:lnSpc>
                          <a:spcPct val="115000"/>
                        </a:lnSpc>
                        <a:spcAft>
                          <a:spcPts val="0"/>
                        </a:spcAft>
                      </a:pPr>
                      <a:r>
                        <a:rPr lang="en-US" sz="2400" dirty="0">
                          <a:solidFill>
                            <a:schemeClr val="tx1"/>
                          </a:solidFill>
                          <a:effectLst/>
                        </a:rPr>
                        <a:t>60-Day Mortality, Odds Ratio  (95% CI)</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10001"/>
                  </a:ext>
                </a:extLst>
              </a:tr>
              <a:tr h="478429">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Adjusted¹</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Adjusted²</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 xmlns:a16="http://schemas.microsoft.com/office/drawing/2014/main" val="10002"/>
                  </a:ext>
                </a:extLst>
              </a:tr>
              <a:tr h="1418392">
                <a:tc>
                  <a:txBody>
                    <a:bodyPr/>
                    <a:lstStyle/>
                    <a:p>
                      <a:pPr algn="ctr">
                        <a:lnSpc>
                          <a:spcPct val="115000"/>
                        </a:lnSpc>
                        <a:spcAft>
                          <a:spcPts val="0"/>
                        </a:spcAft>
                      </a:pPr>
                      <a:r>
                        <a:rPr lang="en-US" sz="2400" dirty="0">
                          <a:solidFill>
                            <a:schemeClr val="tx1"/>
                          </a:solidFill>
                          <a:effectLst/>
                        </a:rPr>
                        <a:t>Protein Intake (Delivery </a:t>
                      </a:r>
                      <a:r>
                        <a:rPr lang="en-US" sz="2400" u="sng" dirty="0">
                          <a:solidFill>
                            <a:schemeClr val="tx1"/>
                          </a:solidFill>
                          <a:effectLst/>
                        </a:rPr>
                        <a:t>&gt;</a:t>
                      </a:r>
                      <a:r>
                        <a:rPr lang="en-US" sz="2400" dirty="0">
                          <a:solidFill>
                            <a:schemeClr val="tx1"/>
                          </a:solidFill>
                          <a:effectLst/>
                        </a:rPr>
                        <a:t> 80% of prescribed vs. &lt; 80%)</a:t>
                      </a:r>
                      <a:r>
                        <a:rPr lang="en-US" sz="2400" u="sng"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0.61</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0.47, 0.818</a:t>
                      </a:r>
                      <a:r>
                        <a:rPr lang="en-US" sz="2400" dirty="0">
                          <a:solidFill>
                            <a:schemeClr val="tx1"/>
                          </a:solidFill>
                          <a:effectLst/>
                        </a:rPr>
                        <a:t>)</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0.66</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0.50, </a:t>
                      </a:r>
                      <a:r>
                        <a:rPr lang="en-US" sz="2400" dirty="0">
                          <a:solidFill>
                            <a:schemeClr val="tx1"/>
                          </a:solidFill>
                          <a:effectLst/>
                        </a:rPr>
                        <a:t>0.88)</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 xmlns:a16="http://schemas.microsoft.com/office/drawing/2014/main" val="10003"/>
                  </a:ext>
                </a:extLst>
              </a:tr>
              <a:tr h="1418392">
                <a:tc>
                  <a:txBody>
                    <a:bodyPr/>
                    <a:lstStyle/>
                    <a:p>
                      <a:pPr algn="ctr">
                        <a:lnSpc>
                          <a:spcPct val="115000"/>
                        </a:lnSpc>
                        <a:spcAft>
                          <a:spcPts val="0"/>
                        </a:spcAft>
                      </a:pPr>
                      <a:r>
                        <a:rPr lang="en-US" sz="2400" dirty="0">
                          <a:solidFill>
                            <a:schemeClr val="tx1"/>
                          </a:solidFill>
                          <a:effectLst/>
                        </a:rPr>
                        <a:t>Energy Intake (Delivery </a:t>
                      </a:r>
                      <a:r>
                        <a:rPr lang="en-US" sz="2400" u="sng" dirty="0">
                          <a:solidFill>
                            <a:schemeClr val="tx1"/>
                          </a:solidFill>
                          <a:effectLst/>
                        </a:rPr>
                        <a:t>&gt;</a:t>
                      </a:r>
                      <a:r>
                        <a:rPr lang="en-US" sz="2400" dirty="0">
                          <a:solidFill>
                            <a:schemeClr val="tx1"/>
                          </a:solidFill>
                          <a:effectLst/>
                        </a:rPr>
                        <a:t> 80% vs. &lt; 80% of Prescribed)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baseline="300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0.71</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0.56, 0.89</a:t>
                      </a:r>
                      <a:r>
                        <a:rPr lang="en-US" sz="2400" dirty="0">
                          <a:solidFill>
                            <a:schemeClr val="tx1"/>
                          </a:solidFill>
                          <a:effectLst/>
                        </a:rPr>
                        <a:t>)</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0.88</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0.70, </a:t>
                      </a:r>
                      <a:r>
                        <a:rPr lang="en-US" sz="2400" dirty="0">
                          <a:solidFill>
                            <a:schemeClr val="tx1"/>
                          </a:solidFill>
                          <a:effectLst/>
                        </a:rPr>
                        <a:t>1.11)</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 xmlns:a16="http://schemas.microsoft.com/office/drawing/2014/main" val="10004"/>
                  </a:ext>
                </a:extLst>
              </a:tr>
            </a:tbl>
          </a:graphicData>
        </a:graphic>
      </p:graphicFrame>
      <p:sp>
        <p:nvSpPr>
          <p:cNvPr id="40992" name="TextBox 5"/>
          <p:cNvSpPr txBox="1">
            <a:spLocks noChangeArrowheads="1"/>
          </p:cNvSpPr>
          <p:nvPr/>
        </p:nvSpPr>
        <p:spPr bwMode="auto">
          <a:xfrm>
            <a:off x="3254659" y="8129544"/>
            <a:ext cx="105056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solidFill>
                  <a:srgbClr val="340053"/>
                </a:solidFill>
                <a:latin typeface="Arial" panose="020B0604020202020204" pitchFamily="34" charset="0"/>
                <a:sym typeface="Gill Sans Light"/>
              </a:rPr>
              <a:t>¹ Adjusted for BMI, Gender, Admission Type, Age, Evaluable Days, APACHE II Score, SOFA Score</a:t>
            </a:r>
            <a:endParaRPr lang="en-CA" altLang="en-US" sz="1600" dirty="0">
              <a:solidFill>
                <a:srgbClr val="340053"/>
              </a:solidFill>
              <a:latin typeface="Arial" panose="020B0604020202020204" pitchFamily="34" charset="0"/>
              <a:sym typeface="Gill Sans Light"/>
            </a:endParaRPr>
          </a:p>
          <a:p>
            <a:pPr>
              <a:spcBef>
                <a:spcPct val="0"/>
              </a:spcBef>
              <a:buFontTx/>
              <a:buNone/>
            </a:pPr>
            <a:r>
              <a:rPr lang="en-US" altLang="en-US" sz="1600" dirty="0">
                <a:solidFill>
                  <a:srgbClr val="340053"/>
                </a:solidFill>
                <a:latin typeface="Arial" panose="020B0604020202020204" pitchFamily="34" charset="0"/>
                <a:sym typeface="Gill Sans Light"/>
              </a:rPr>
              <a:t>² Adjusted for all in model 1 plus for calories and protein</a:t>
            </a:r>
            <a:endParaRPr lang="en-CA" altLang="en-US" sz="1600" dirty="0">
              <a:solidFill>
                <a:srgbClr val="340053"/>
              </a:solidFill>
              <a:latin typeface="Arial" panose="020B0604020202020204" pitchFamily="34" charset="0"/>
              <a:sym typeface="Gill Sans Light"/>
            </a:endParaRPr>
          </a:p>
          <a:p>
            <a:pPr>
              <a:spcBef>
                <a:spcPct val="0"/>
              </a:spcBef>
              <a:buFontTx/>
              <a:buNone/>
            </a:pPr>
            <a:endParaRPr lang="en-CA" altLang="en-US" sz="1600" dirty="0">
              <a:solidFill>
                <a:srgbClr val="340053"/>
              </a:solidFill>
              <a:latin typeface="Arial" panose="020B0604020202020204" pitchFamily="34" charset="0"/>
              <a:sym typeface="Gill Sans Light"/>
            </a:endParaRPr>
          </a:p>
        </p:txBody>
      </p:sp>
      <p:sp>
        <p:nvSpPr>
          <p:cNvPr id="40993" name="TextBox 3"/>
          <p:cNvSpPr txBox="1">
            <a:spLocks noChangeArrowheads="1"/>
          </p:cNvSpPr>
          <p:nvPr/>
        </p:nvSpPr>
        <p:spPr bwMode="auto">
          <a:xfrm>
            <a:off x="11154127" y="8869596"/>
            <a:ext cx="3495040"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707" dirty="0">
                <a:solidFill>
                  <a:srgbClr val="5A5F5E"/>
                </a:solidFill>
                <a:latin typeface="Arial" panose="020B0604020202020204" pitchFamily="34" charset="0"/>
                <a:sym typeface="Gill Sans Light"/>
              </a:rPr>
              <a:t>Nicolo JPEN 2015</a:t>
            </a:r>
          </a:p>
        </p:txBody>
      </p:sp>
      <p:sp>
        <p:nvSpPr>
          <p:cNvPr id="2" name="TextBox 1"/>
          <p:cNvSpPr txBox="1"/>
          <p:nvPr/>
        </p:nvSpPr>
        <p:spPr>
          <a:xfrm>
            <a:off x="3072212" y="2779995"/>
            <a:ext cx="10514369"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altLang="en-US" sz="2800" dirty="0">
                <a:sym typeface="Gill Sans Light"/>
              </a:rPr>
              <a:t>Data from 2828 patients from 2013 International Nutrition Survey</a:t>
            </a:r>
          </a:p>
        </p:txBody>
      </p:sp>
      <p:pic>
        <p:nvPicPr>
          <p:cNvPr id="9" name="CCNLogo.png"/>
          <p:cNvPicPr/>
          <p:nvPr/>
        </p:nvPicPr>
        <p:blipFill>
          <a:blip r:embed="rId3">
            <a:extLst/>
          </a:blip>
          <a:stretch>
            <a:fillRect/>
          </a:stretch>
        </p:blipFill>
        <p:spPr>
          <a:xfrm>
            <a:off x="481162" y="194540"/>
            <a:ext cx="2249894" cy="894433"/>
          </a:xfrm>
          <a:prstGeom prst="rect">
            <a:avLst/>
          </a:prstGeom>
          <a:ln w="12700">
            <a:miter lim="400000"/>
          </a:ln>
        </p:spPr>
      </p:pic>
    </p:spTree>
    <p:extLst>
      <p:ext uri="{BB962C8B-B14F-4D97-AF65-F5344CB8AC3E}">
        <p14:creationId xmlns:p14="http://schemas.microsoft.com/office/powerpoint/2010/main" val="280671096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801158" y="1999716"/>
            <a:ext cx="12058281" cy="667406"/>
          </a:xfrm>
        </p:spPr>
        <p:txBody>
          <a:bodyPr>
            <a:normAutofit fontScale="90000"/>
          </a:bodyPr>
          <a:lstStyle/>
          <a:p>
            <a:r>
              <a:rPr lang="en-US" altLang="en-US" sz="3982" b="1" cap="none" dirty="0">
                <a:solidFill>
                  <a:srgbClr val="0052E2"/>
                </a:solidFill>
                <a:latin typeface="Avenir Next Condensed"/>
              </a:rPr>
              <a:t>Rate of Mortality Relative to </a:t>
            </a:r>
            <a:br>
              <a:rPr lang="en-US" altLang="en-US" sz="3982" b="1" cap="none" dirty="0">
                <a:solidFill>
                  <a:srgbClr val="0052E2"/>
                </a:solidFill>
                <a:latin typeface="Avenir Next Condensed"/>
              </a:rPr>
            </a:br>
            <a:r>
              <a:rPr lang="en-US" altLang="en-US" sz="3982" b="1" cap="none" dirty="0">
                <a:solidFill>
                  <a:srgbClr val="0052E2"/>
                </a:solidFill>
                <a:latin typeface="Avenir Next Condensed"/>
              </a:rPr>
              <a:t>Adequacy of Protein and Energy Intake Delivered</a:t>
            </a:r>
            <a:endParaRPr lang="en-CA" altLang="en-US" sz="3982" b="1" cap="none" dirty="0">
              <a:solidFill>
                <a:srgbClr val="0052E2"/>
              </a:solidFill>
              <a:latin typeface="Avenir Next Condensed"/>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211" y="3682952"/>
            <a:ext cx="6339840" cy="495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3"/>
          <p:cNvSpPr txBox="1">
            <a:spLocks noChangeArrowheads="1"/>
          </p:cNvSpPr>
          <p:nvPr/>
        </p:nvSpPr>
        <p:spPr bwMode="auto">
          <a:xfrm>
            <a:off x="9774854" y="8682798"/>
            <a:ext cx="3495040"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707" dirty="0">
                <a:solidFill>
                  <a:srgbClr val="5A5F5E"/>
                </a:solidFill>
                <a:latin typeface="Arial" panose="020B0604020202020204" pitchFamily="34" charset="0"/>
                <a:sym typeface="Gill Sans Light"/>
              </a:rPr>
              <a:t>Heyland JPEN 2015</a:t>
            </a:r>
          </a:p>
        </p:txBody>
      </p:sp>
      <p:sp>
        <p:nvSpPr>
          <p:cNvPr id="2" name="Up Arrow 1"/>
          <p:cNvSpPr/>
          <p:nvPr/>
        </p:nvSpPr>
        <p:spPr>
          <a:xfrm>
            <a:off x="7941004" y="5361658"/>
            <a:ext cx="186466" cy="7386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5120">
              <a:solidFill>
                <a:srgbClr val="340053"/>
              </a:solidFill>
              <a:sym typeface="Gill Sans Light"/>
            </a:endParaRPr>
          </a:p>
        </p:txBody>
      </p:sp>
      <p:sp>
        <p:nvSpPr>
          <p:cNvPr id="3" name="TextBox 2"/>
          <p:cNvSpPr txBox="1"/>
          <p:nvPr/>
        </p:nvSpPr>
        <p:spPr>
          <a:xfrm>
            <a:off x="6944126" y="6162841"/>
            <a:ext cx="1886174" cy="1143005"/>
          </a:xfrm>
          <a:prstGeom prst="rect">
            <a:avLst/>
          </a:prstGeom>
          <a:noFill/>
        </p:spPr>
        <p:txBody>
          <a:bodyPr wrap="square" rtlCol="0">
            <a:spAutoFit/>
          </a:bodyPr>
          <a:lstStyle/>
          <a:p>
            <a:r>
              <a:rPr lang="en-CA" sz="2276" dirty="0">
                <a:solidFill>
                  <a:srgbClr val="340053"/>
                </a:solidFill>
                <a:sym typeface="Gill Sans Light"/>
              </a:rPr>
              <a:t>Current practice</a:t>
            </a:r>
          </a:p>
          <a:p>
            <a:r>
              <a:rPr lang="en-CA" sz="2276" dirty="0">
                <a:solidFill>
                  <a:srgbClr val="340053"/>
                </a:solidFill>
                <a:sym typeface="Gill Sans Light"/>
              </a:rPr>
              <a:t>0.7 gm/kg</a:t>
            </a:r>
          </a:p>
        </p:txBody>
      </p:sp>
      <p:sp>
        <p:nvSpPr>
          <p:cNvPr id="7" name="Up Arrow 6"/>
          <p:cNvSpPr/>
          <p:nvPr/>
        </p:nvSpPr>
        <p:spPr>
          <a:xfrm>
            <a:off x="9445879" y="5854119"/>
            <a:ext cx="186466" cy="7386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5120">
              <a:solidFill>
                <a:srgbClr val="340053"/>
              </a:solidFill>
              <a:sym typeface="Gill Sans Light"/>
            </a:endParaRPr>
          </a:p>
        </p:txBody>
      </p:sp>
      <p:sp>
        <p:nvSpPr>
          <p:cNvPr id="8" name="TextBox 7"/>
          <p:cNvSpPr txBox="1"/>
          <p:nvPr/>
        </p:nvSpPr>
        <p:spPr>
          <a:xfrm>
            <a:off x="8502791" y="6632882"/>
            <a:ext cx="1886174" cy="1143005"/>
          </a:xfrm>
          <a:prstGeom prst="rect">
            <a:avLst/>
          </a:prstGeom>
          <a:noFill/>
        </p:spPr>
        <p:txBody>
          <a:bodyPr wrap="square" rtlCol="0">
            <a:spAutoFit/>
          </a:bodyPr>
          <a:lstStyle/>
          <a:p>
            <a:r>
              <a:rPr lang="en-CA" sz="2276" dirty="0">
                <a:solidFill>
                  <a:srgbClr val="340053"/>
                </a:solidFill>
                <a:sym typeface="Gill Sans Light"/>
              </a:rPr>
              <a:t>Minimally acceptable</a:t>
            </a:r>
          </a:p>
          <a:p>
            <a:r>
              <a:rPr lang="en-CA" sz="2276" dirty="0">
                <a:solidFill>
                  <a:srgbClr val="340053"/>
                </a:solidFill>
                <a:sym typeface="Gill Sans Light"/>
              </a:rPr>
              <a:t> 1.2 gm/kg</a:t>
            </a:r>
          </a:p>
        </p:txBody>
      </p:sp>
      <p:sp>
        <p:nvSpPr>
          <p:cNvPr id="9" name="Up Arrow 8"/>
          <p:cNvSpPr/>
          <p:nvPr/>
        </p:nvSpPr>
        <p:spPr>
          <a:xfrm>
            <a:off x="11145586" y="6341801"/>
            <a:ext cx="186466" cy="7386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5120">
              <a:solidFill>
                <a:srgbClr val="340053"/>
              </a:solidFill>
              <a:sym typeface="Gill Sans Light"/>
            </a:endParaRPr>
          </a:p>
        </p:txBody>
      </p:sp>
      <p:sp>
        <p:nvSpPr>
          <p:cNvPr id="10" name="TextBox 9"/>
          <p:cNvSpPr txBox="1"/>
          <p:nvPr/>
        </p:nvSpPr>
        <p:spPr>
          <a:xfrm>
            <a:off x="10148709" y="7142983"/>
            <a:ext cx="1886174" cy="1143005"/>
          </a:xfrm>
          <a:prstGeom prst="rect">
            <a:avLst/>
          </a:prstGeom>
          <a:noFill/>
        </p:spPr>
        <p:txBody>
          <a:bodyPr wrap="square" rtlCol="0">
            <a:spAutoFit/>
          </a:bodyPr>
          <a:lstStyle/>
          <a:p>
            <a:r>
              <a:rPr lang="en-CA" sz="2276" dirty="0">
                <a:solidFill>
                  <a:srgbClr val="340053"/>
                </a:solidFill>
                <a:sym typeface="Gill Sans Light"/>
              </a:rPr>
              <a:t>Ideal practice?</a:t>
            </a:r>
          </a:p>
          <a:p>
            <a:r>
              <a:rPr lang="en-CA" sz="2276" dirty="0">
                <a:solidFill>
                  <a:srgbClr val="340053"/>
                </a:solidFill>
                <a:sym typeface="Gill Sans Light"/>
              </a:rPr>
              <a:t>&gt;1.5 gm/kg</a:t>
            </a:r>
          </a:p>
        </p:txBody>
      </p:sp>
      <p:sp>
        <p:nvSpPr>
          <p:cNvPr id="12" name="Shape 72"/>
          <p:cNvSpPr/>
          <p:nvPr/>
        </p:nvSpPr>
        <p:spPr>
          <a:xfrm>
            <a:off x="3243386" y="3193071"/>
            <a:ext cx="11173827" cy="1"/>
          </a:xfrm>
          <a:prstGeom prst="line">
            <a:avLst/>
          </a:prstGeom>
          <a:ln w="6350">
            <a:solidFill>
              <a:srgbClr val="5A5F5E"/>
            </a:solidFill>
            <a:miter lim="400000"/>
          </a:ln>
        </p:spPr>
        <p:txBody>
          <a:bodyPr lIns="0" tIns="0" rIns="0" bIns="0" anchor="ctr"/>
          <a:lstStyle/>
          <a:p>
            <a:endParaRPr>
              <a:sym typeface="Gill Sans Light"/>
            </a:endParaRPr>
          </a:p>
        </p:txBody>
      </p:sp>
      <p:pic>
        <p:nvPicPr>
          <p:cNvPr id="14" name="CCNLogo.png"/>
          <p:cNvPicPr/>
          <p:nvPr/>
        </p:nvPicPr>
        <p:blipFill>
          <a:blip r:embed="rId3">
            <a:extLst/>
          </a:blip>
          <a:stretch>
            <a:fillRect/>
          </a:stretch>
        </p:blipFill>
        <p:spPr>
          <a:xfrm>
            <a:off x="430949" y="194540"/>
            <a:ext cx="2370209" cy="1128934"/>
          </a:xfrm>
          <a:prstGeom prst="rect">
            <a:avLst/>
          </a:prstGeom>
          <a:ln w="12700">
            <a:miter lim="400000"/>
          </a:ln>
        </p:spPr>
      </p:pic>
    </p:spTree>
    <p:extLst>
      <p:ext uri="{BB962C8B-B14F-4D97-AF65-F5344CB8AC3E}">
        <p14:creationId xmlns:p14="http://schemas.microsoft.com/office/powerpoint/2010/main" val="2184272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987778" y="5807449"/>
            <a:ext cx="180177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4000 ICU patients</a:t>
            </a:r>
          </a:p>
        </p:txBody>
      </p:sp>
      <p:sp>
        <p:nvSpPr>
          <p:cNvPr id="138243" name="Rectangle 5"/>
          <p:cNvSpPr>
            <a:spLocks noChangeArrowheads="1"/>
          </p:cNvSpPr>
          <p:nvPr/>
        </p:nvSpPr>
        <p:spPr bwMode="auto">
          <a:xfrm>
            <a:off x="7073151" y="5832266"/>
            <a:ext cx="384721"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160">
                <a:latin typeface="Arial" panose="020B0604020202020204" pitchFamily="34" charset="0"/>
              </a:rPr>
              <a:t>R</a:t>
            </a:r>
            <a:endParaRPr lang="en-US" altLang="en-US" sz="1920">
              <a:latin typeface="Albertus Extra Bold" pitchFamily="34" charset="0"/>
            </a:endParaRPr>
          </a:p>
        </p:txBody>
      </p:sp>
      <p:sp>
        <p:nvSpPr>
          <p:cNvPr id="99332" name="Rectangle 6"/>
          <p:cNvSpPr>
            <a:spLocks noChangeArrowheads="1"/>
          </p:cNvSpPr>
          <p:nvPr/>
        </p:nvSpPr>
        <p:spPr bwMode="auto">
          <a:xfrm>
            <a:off x="7435692" y="4699380"/>
            <a:ext cx="2682240"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&gt;</a:t>
            </a:r>
            <a:r>
              <a:rPr lang="en-US" altLang="en-US" sz="1760" dirty="0">
                <a:latin typeface="Arial" panose="020B0604020202020204" pitchFamily="34" charset="0"/>
              </a:rPr>
              <a:t>2.2 gram/kg/day</a:t>
            </a:r>
            <a:endParaRPr lang="en-US" altLang="en-US" sz="1920" dirty="0">
              <a:latin typeface="Albertus Extra Bold"/>
            </a:endParaRPr>
          </a:p>
        </p:txBody>
      </p:sp>
      <p:sp>
        <p:nvSpPr>
          <p:cNvPr id="99333" name="Rectangle 7"/>
          <p:cNvSpPr>
            <a:spLocks noChangeArrowheads="1"/>
          </p:cNvSpPr>
          <p:nvPr/>
        </p:nvSpPr>
        <p:spPr bwMode="auto">
          <a:xfrm>
            <a:off x="7589604" y="7173385"/>
            <a:ext cx="2457403"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&lt;</a:t>
            </a:r>
            <a:r>
              <a:rPr lang="en-US" altLang="en-US" sz="1760" dirty="0">
                <a:latin typeface="Arial" panose="020B0604020202020204" pitchFamily="34" charset="0"/>
              </a:rPr>
              <a:t>1.2 gram/kg/day</a:t>
            </a:r>
          </a:p>
        </p:txBody>
      </p:sp>
      <p:sp>
        <p:nvSpPr>
          <p:cNvPr id="138246" name="Freeform 10"/>
          <p:cNvSpPr>
            <a:spLocks/>
          </p:cNvSpPr>
          <p:nvPr/>
        </p:nvSpPr>
        <p:spPr bwMode="auto">
          <a:xfrm>
            <a:off x="6804079" y="5744211"/>
            <a:ext cx="866987" cy="785707"/>
          </a:xfrm>
          <a:custGeom>
            <a:avLst/>
            <a:gdLst>
              <a:gd name="T0" fmla="*/ 2147483646 w 2050"/>
              <a:gd name="T1" fmla="*/ 2147483646 h 1857"/>
              <a:gd name="T2" fmla="*/ 2147483646 w 2050"/>
              <a:gd name="T3" fmla="*/ 2147483646 h 1857"/>
              <a:gd name="T4" fmla="*/ 2147483646 w 2050"/>
              <a:gd name="T5" fmla="*/ 2147483646 h 1857"/>
              <a:gd name="T6" fmla="*/ 2147483646 w 2050"/>
              <a:gd name="T7" fmla="*/ 2147483646 h 1857"/>
              <a:gd name="T8" fmla="*/ 2147483646 w 2050"/>
              <a:gd name="T9" fmla="*/ 2147483646 h 1857"/>
              <a:gd name="T10" fmla="*/ 2147483646 w 2050"/>
              <a:gd name="T11" fmla="*/ 2147483646 h 1857"/>
              <a:gd name="T12" fmla="*/ 2147483646 w 2050"/>
              <a:gd name="T13" fmla="*/ 2147483646 h 1857"/>
              <a:gd name="T14" fmla="*/ 2147483646 w 2050"/>
              <a:gd name="T15" fmla="*/ 2147483646 h 1857"/>
              <a:gd name="T16" fmla="*/ 2147483646 w 2050"/>
              <a:gd name="T17" fmla="*/ 0 h 1857"/>
              <a:gd name="T18" fmla="*/ 2147483646 w 2050"/>
              <a:gd name="T19" fmla="*/ 2147483646 h 1857"/>
              <a:gd name="T20" fmla="*/ 2147483646 w 2050"/>
              <a:gd name="T21" fmla="*/ 2147483646 h 1857"/>
              <a:gd name="T22" fmla="*/ 2147483646 w 2050"/>
              <a:gd name="T23" fmla="*/ 2147483646 h 1857"/>
              <a:gd name="T24" fmla="*/ 2147483646 w 2050"/>
              <a:gd name="T25" fmla="*/ 2147483646 h 1857"/>
              <a:gd name="T26" fmla="*/ 2147483646 w 2050"/>
              <a:gd name="T27" fmla="*/ 2147483646 h 1857"/>
              <a:gd name="T28" fmla="*/ 2147483646 w 2050"/>
              <a:gd name="T29" fmla="*/ 2147483646 h 1857"/>
              <a:gd name="T30" fmla="*/ 2147483646 w 2050"/>
              <a:gd name="T31" fmla="*/ 2147483646 h 1857"/>
              <a:gd name="T32" fmla="*/ 0 w 2050"/>
              <a:gd name="T33" fmla="*/ 2147483646 h 1857"/>
              <a:gd name="T34" fmla="*/ 2147483646 w 2050"/>
              <a:gd name="T35" fmla="*/ 2147483646 h 1857"/>
              <a:gd name="T36" fmla="*/ 2147483646 w 2050"/>
              <a:gd name="T37" fmla="*/ 2147483646 h 1857"/>
              <a:gd name="T38" fmla="*/ 2147483646 w 2050"/>
              <a:gd name="T39" fmla="*/ 2147483646 h 1857"/>
              <a:gd name="T40" fmla="*/ 2147483646 w 2050"/>
              <a:gd name="T41" fmla="*/ 2147483646 h 1857"/>
              <a:gd name="T42" fmla="*/ 2147483646 w 2050"/>
              <a:gd name="T43" fmla="*/ 2147483646 h 1857"/>
              <a:gd name="T44" fmla="*/ 2147483646 w 2050"/>
              <a:gd name="T45" fmla="*/ 2147483646 h 1857"/>
              <a:gd name="T46" fmla="*/ 2147483646 w 2050"/>
              <a:gd name="T47" fmla="*/ 2147483646 h 1857"/>
              <a:gd name="T48" fmla="*/ 2147483646 w 2050"/>
              <a:gd name="T49" fmla="*/ 2147483646 h 1857"/>
              <a:gd name="T50" fmla="*/ 2147483646 w 2050"/>
              <a:gd name="T51" fmla="*/ 2147483646 h 1857"/>
              <a:gd name="T52" fmla="*/ 2147483646 w 2050"/>
              <a:gd name="T53" fmla="*/ 2147483646 h 1857"/>
              <a:gd name="T54" fmla="*/ 2147483646 w 2050"/>
              <a:gd name="T55" fmla="*/ 2147483646 h 1857"/>
              <a:gd name="T56" fmla="*/ 2147483646 w 2050"/>
              <a:gd name="T57" fmla="*/ 2147483646 h 1857"/>
              <a:gd name="T58" fmla="*/ 2147483646 w 2050"/>
              <a:gd name="T59" fmla="*/ 2147483646 h 1857"/>
              <a:gd name="T60" fmla="*/ 2147483646 w 2050"/>
              <a:gd name="T61" fmla="*/ 2147483646 h 1857"/>
              <a:gd name="T62" fmla="*/ 2147483646 w 2050"/>
              <a:gd name="T63" fmla="*/ 2147483646 h 1857"/>
              <a:gd name="T64" fmla="*/ 2147483646 w 2050"/>
              <a:gd name="T65" fmla="*/ 2147483646 h 1857"/>
              <a:gd name="T66" fmla="*/ 2147483646 w 2050"/>
              <a:gd name="T67" fmla="*/ 2147483646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sz="3840"/>
          </a:p>
        </p:txBody>
      </p:sp>
      <p:sp>
        <p:nvSpPr>
          <p:cNvPr id="138247" name="Line 11"/>
          <p:cNvSpPr>
            <a:spLocks noChangeShapeType="1"/>
          </p:cNvSpPr>
          <p:nvPr/>
        </p:nvSpPr>
        <p:spPr bwMode="auto">
          <a:xfrm flipV="1">
            <a:off x="7312080" y="5251452"/>
            <a:ext cx="635001" cy="474133"/>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48" name="Freeform 12"/>
          <p:cNvSpPr>
            <a:spLocks/>
          </p:cNvSpPr>
          <p:nvPr/>
        </p:nvSpPr>
        <p:spPr bwMode="auto">
          <a:xfrm>
            <a:off x="7857333" y="5188797"/>
            <a:ext cx="172720" cy="157481"/>
          </a:xfrm>
          <a:custGeom>
            <a:avLst/>
            <a:gdLst>
              <a:gd name="T0" fmla="*/ 0 w 406"/>
              <a:gd name="T1" fmla="*/ 2147483646 h 373"/>
              <a:gd name="T2" fmla="*/ 2147483646 w 406"/>
              <a:gd name="T3" fmla="*/ 0 h 373"/>
              <a:gd name="T4" fmla="*/ 2147483646 w 406"/>
              <a:gd name="T5" fmla="*/ 2147483646 h 373"/>
              <a:gd name="T6" fmla="*/ 2147483646 w 406"/>
              <a:gd name="T7" fmla="*/ 2147483646 h 373"/>
              <a:gd name="T8" fmla="*/ 0 w 406"/>
              <a:gd name="T9" fmla="*/ 2147483646 h 373"/>
              <a:gd name="T10" fmla="*/ 0 60000 65536"/>
              <a:gd name="T11" fmla="*/ 0 60000 65536"/>
              <a:gd name="T12" fmla="*/ 0 60000 65536"/>
              <a:gd name="T13" fmla="*/ 0 60000 65536"/>
              <a:gd name="T14" fmla="*/ 0 60000 65536"/>
              <a:gd name="T15" fmla="*/ 0 w 406"/>
              <a:gd name="T16" fmla="*/ 0 h 373"/>
              <a:gd name="T17" fmla="*/ 406 w 406"/>
              <a:gd name="T18" fmla="*/ 373 h 373"/>
            </a:gdLst>
            <a:ahLst/>
            <a:cxnLst>
              <a:cxn ang="T10">
                <a:pos x="T0" y="T1"/>
              </a:cxn>
              <a:cxn ang="T11">
                <a:pos x="T2" y="T3"/>
              </a:cxn>
              <a:cxn ang="T12">
                <a:pos x="T4" y="T5"/>
              </a:cxn>
              <a:cxn ang="T13">
                <a:pos x="T6" y="T7"/>
              </a:cxn>
              <a:cxn ang="T14">
                <a:pos x="T8" y="T9"/>
              </a:cxn>
            </a:cxnLst>
            <a:rect l="T15" t="T16" r="T17" b="T18"/>
            <a:pathLst>
              <a:path w="406" h="373">
                <a:moveTo>
                  <a:pt x="0" y="71"/>
                </a:moveTo>
                <a:lnTo>
                  <a:pt x="406" y="0"/>
                </a:lnTo>
                <a:lnTo>
                  <a:pt x="218" y="373"/>
                </a:lnTo>
                <a:lnTo>
                  <a:pt x="208" y="148"/>
                </a:lnTo>
                <a:lnTo>
                  <a:pt x="0"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138249" name="Line 13"/>
          <p:cNvSpPr>
            <a:spLocks noChangeShapeType="1"/>
          </p:cNvSpPr>
          <p:nvPr/>
        </p:nvSpPr>
        <p:spPr bwMode="auto">
          <a:xfrm>
            <a:off x="7308692" y="6558704"/>
            <a:ext cx="563881" cy="485986"/>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50" name="Freeform 14"/>
          <p:cNvSpPr>
            <a:spLocks/>
          </p:cNvSpPr>
          <p:nvPr/>
        </p:nvSpPr>
        <p:spPr bwMode="auto">
          <a:xfrm>
            <a:off x="7781133" y="6951557"/>
            <a:ext cx="171026" cy="162560"/>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3"/>
                </a:lnTo>
                <a:lnTo>
                  <a:pt x="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99339" name="Rectangle 4"/>
          <p:cNvSpPr>
            <a:spLocks noChangeArrowheads="1"/>
          </p:cNvSpPr>
          <p:nvPr/>
        </p:nvSpPr>
        <p:spPr bwMode="auto">
          <a:xfrm>
            <a:off x="5238647" y="6106949"/>
            <a:ext cx="130003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Fed </a:t>
            </a:r>
            <a:r>
              <a:rPr lang="en-US" altLang="en-US" sz="1760" dirty="0" err="1">
                <a:latin typeface="Arial" panose="020B0604020202020204" pitchFamily="34" charset="0"/>
              </a:rPr>
              <a:t>enterally</a:t>
            </a:r>
            <a:endParaRPr lang="en-US" altLang="en-US" sz="1760" dirty="0">
              <a:latin typeface="Arial" panose="020B0604020202020204" pitchFamily="34" charset="0"/>
            </a:endParaRPr>
          </a:p>
        </p:txBody>
      </p:sp>
      <p:sp>
        <p:nvSpPr>
          <p:cNvPr id="138252" name="TextBox 41"/>
          <p:cNvSpPr txBox="1">
            <a:spLocks noChangeArrowheads="1"/>
          </p:cNvSpPr>
          <p:nvPr/>
        </p:nvSpPr>
        <p:spPr bwMode="auto">
          <a:xfrm>
            <a:off x="10316051" y="5222664"/>
            <a:ext cx="146304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a:latin typeface="Arial" panose="020B0604020202020204" pitchFamily="34" charset="0"/>
              </a:rPr>
              <a:t>Primary Outcome</a:t>
            </a:r>
          </a:p>
        </p:txBody>
      </p:sp>
      <p:grpSp>
        <p:nvGrpSpPr>
          <p:cNvPr id="138253" name="Group 1"/>
          <p:cNvGrpSpPr>
            <a:grpSpLocks/>
          </p:cNvGrpSpPr>
          <p:nvPr/>
        </p:nvGrpSpPr>
        <p:grpSpPr bwMode="auto">
          <a:xfrm>
            <a:off x="10238159" y="5905929"/>
            <a:ext cx="1540933" cy="1200573"/>
            <a:chOff x="6860792" y="3276600"/>
            <a:chExt cx="1927225" cy="2057400"/>
          </a:xfrm>
        </p:grpSpPr>
        <p:sp>
          <p:nvSpPr>
            <p:cNvPr id="138258" name="Rectangle 40"/>
            <p:cNvSpPr>
              <a:spLocks noChangeArrowheads="1"/>
            </p:cNvSpPr>
            <p:nvPr/>
          </p:nvSpPr>
          <p:spPr bwMode="auto">
            <a:xfrm>
              <a:off x="6934200" y="3276600"/>
              <a:ext cx="1752600" cy="2057400"/>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CA" altLang="en-US" sz="1920">
                <a:solidFill>
                  <a:schemeClr val="tx2"/>
                </a:solidFill>
                <a:latin typeface="Arial" panose="020B0604020202020204" pitchFamily="34" charset="0"/>
              </a:endParaRPr>
            </a:p>
          </p:txBody>
        </p:sp>
        <p:sp>
          <p:nvSpPr>
            <p:cNvPr id="138259" name="TextBox 42"/>
            <p:cNvSpPr txBox="1">
              <a:spLocks noChangeArrowheads="1"/>
            </p:cNvSpPr>
            <p:nvPr/>
          </p:nvSpPr>
          <p:spPr bwMode="auto">
            <a:xfrm>
              <a:off x="6860792" y="3510756"/>
              <a:ext cx="1927225" cy="117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dirty="0">
                  <a:solidFill>
                    <a:srgbClr val="FF0000"/>
                  </a:solidFill>
                  <a:latin typeface="Arial" panose="020B0604020202020204" pitchFamily="34" charset="0"/>
                </a:rPr>
                <a:t>60 day</a:t>
              </a:r>
            </a:p>
            <a:p>
              <a:pPr algn="ctr">
                <a:spcBef>
                  <a:spcPct val="0"/>
                </a:spcBef>
                <a:buFontTx/>
                <a:buNone/>
              </a:pPr>
              <a:r>
                <a:rPr lang="en-CA" altLang="en-US" sz="1920" dirty="0">
                  <a:solidFill>
                    <a:srgbClr val="FF0000"/>
                  </a:solidFill>
                  <a:latin typeface="Arial" panose="020B0604020202020204" pitchFamily="34" charset="0"/>
                </a:rPr>
                <a:t>mortality</a:t>
              </a:r>
            </a:p>
          </p:txBody>
        </p:sp>
      </p:grpSp>
      <p:sp>
        <p:nvSpPr>
          <p:cNvPr id="138255" name="TextBox 19"/>
          <p:cNvSpPr txBox="1">
            <a:spLocks noChangeArrowheads="1"/>
          </p:cNvSpPr>
          <p:nvPr/>
        </p:nvSpPr>
        <p:spPr bwMode="auto">
          <a:xfrm>
            <a:off x="7877651" y="5771306"/>
            <a:ext cx="15240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280" dirty="0">
                <a:latin typeface="Arial" panose="020B0604020202020204" pitchFamily="34" charset="0"/>
              </a:rPr>
              <a:t>Stratified by:</a:t>
            </a:r>
          </a:p>
          <a:p>
            <a:pPr algn="ctr">
              <a:spcBef>
                <a:spcPct val="0"/>
              </a:spcBef>
              <a:buFontTx/>
              <a:buNone/>
            </a:pPr>
            <a:r>
              <a:rPr lang="en-CA" altLang="en-US" sz="1280" dirty="0">
                <a:latin typeface="Arial" panose="020B0604020202020204" pitchFamily="34" charset="0"/>
              </a:rPr>
              <a:t>Site</a:t>
            </a:r>
          </a:p>
          <a:p>
            <a:pPr algn="ctr">
              <a:spcBef>
                <a:spcPct val="0"/>
              </a:spcBef>
              <a:buFontTx/>
              <a:buNone/>
            </a:pPr>
            <a:r>
              <a:rPr lang="en-CA" altLang="en-US" sz="1280" dirty="0">
                <a:latin typeface="Arial" panose="020B0604020202020204" pitchFamily="34" charset="0"/>
              </a:rPr>
              <a:t>BMI</a:t>
            </a:r>
          </a:p>
          <a:p>
            <a:pPr algn="ctr">
              <a:spcBef>
                <a:spcPct val="0"/>
              </a:spcBef>
              <a:buFontTx/>
              <a:buNone/>
            </a:pPr>
            <a:r>
              <a:rPr lang="en-CA" altLang="en-US" sz="1280" dirty="0">
                <a:latin typeface="Arial" panose="020B0604020202020204" pitchFamily="34" charset="0"/>
              </a:rPr>
              <a:t>Med vs </a:t>
            </a:r>
            <a:r>
              <a:rPr lang="en-CA" altLang="en-US" sz="1280" dirty="0" err="1">
                <a:latin typeface="Arial" panose="020B0604020202020204" pitchFamily="34" charset="0"/>
              </a:rPr>
              <a:t>Surg</a:t>
            </a:r>
            <a:endParaRPr lang="en-CA" altLang="en-US" sz="1280" dirty="0">
              <a:latin typeface="Arial" panose="020B0604020202020204" pitchFamily="34" charset="0"/>
            </a:endParaRPr>
          </a:p>
        </p:txBody>
      </p:sp>
      <p:sp>
        <p:nvSpPr>
          <p:cNvPr id="138256" name="Rectangle 33"/>
          <p:cNvSpPr>
            <a:spLocks noChangeArrowheads="1"/>
          </p:cNvSpPr>
          <p:nvPr/>
        </p:nvSpPr>
        <p:spPr bwMode="auto">
          <a:xfrm>
            <a:off x="2571181" y="2216106"/>
            <a:ext cx="121369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3600" b="1" dirty="0">
                <a:solidFill>
                  <a:srgbClr val="0052E2"/>
                </a:solidFill>
                <a:latin typeface="Avenir Next Condensed"/>
              </a:rPr>
              <a:t>The </a:t>
            </a:r>
            <a:r>
              <a:rPr lang="en-CA" altLang="en-US" sz="3600" b="1" u="sng" dirty="0">
                <a:solidFill>
                  <a:srgbClr val="0052E2"/>
                </a:solidFill>
                <a:latin typeface="Avenir Next Condensed"/>
              </a:rPr>
              <a:t>Eff</a:t>
            </a:r>
            <a:r>
              <a:rPr lang="en-CA" altLang="en-US" sz="3600" b="1" dirty="0">
                <a:solidFill>
                  <a:srgbClr val="0052E2"/>
                </a:solidFill>
                <a:latin typeface="Avenir Next Condensed"/>
              </a:rPr>
              <a:t>ect </a:t>
            </a:r>
            <a:r>
              <a:rPr lang="en-CA" altLang="en-US" sz="3600" b="1" u="sng" dirty="0">
                <a:solidFill>
                  <a:srgbClr val="0052E2"/>
                </a:solidFill>
                <a:latin typeface="Avenir Next Condensed"/>
              </a:rPr>
              <a:t>o</a:t>
            </a:r>
            <a:r>
              <a:rPr lang="en-CA" altLang="en-US" sz="3600" b="1" dirty="0">
                <a:solidFill>
                  <a:srgbClr val="0052E2"/>
                </a:solidFill>
                <a:latin typeface="Avenir Next Condensed"/>
              </a:rPr>
              <a:t>f Higher P</a:t>
            </a:r>
            <a:r>
              <a:rPr lang="en-CA" altLang="en-US" sz="3600" b="1" u="sng" dirty="0">
                <a:solidFill>
                  <a:srgbClr val="0052E2"/>
                </a:solidFill>
                <a:latin typeface="Avenir Next Condensed"/>
              </a:rPr>
              <a:t>r</a:t>
            </a:r>
            <a:r>
              <a:rPr lang="en-CA" altLang="en-US" sz="3600" b="1" dirty="0">
                <a:solidFill>
                  <a:srgbClr val="0052E2"/>
                </a:solidFill>
                <a:latin typeface="Avenir Next Condensed"/>
              </a:rPr>
              <a:t>otein Dosing </a:t>
            </a:r>
          </a:p>
          <a:p>
            <a:pPr algn="ctr">
              <a:spcBef>
                <a:spcPct val="0"/>
              </a:spcBef>
              <a:buFontTx/>
              <a:buNone/>
            </a:pPr>
            <a:r>
              <a:rPr lang="en-CA" altLang="en-US" sz="3600" b="1" dirty="0">
                <a:solidFill>
                  <a:srgbClr val="0052E2"/>
                </a:solidFill>
                <a:latin typeface="Avenir Next Condensed"/>
              </a:rPr>
              <a:t>in Critically Ill Patien</a:t>
            </a:r>
            <a:r>
              <a:rPr lang="en-CA" altLang="en-US" sz="3600" b="1" u="sng" dirty="0">
                <a:solidFill>
                  <a:srgbClr val="0052E2"/>
                </a:solidFill>
                <a:latin typeface="Avenir Next Condensed"/>
              </a:rPr>
              <a:t>t</a:t>
            </a:r>
            <a:r>
              <a:rPr lang="en-CA" altLang="en-US" sz="3600" b="1" dirty="0">
                <a:solidFill>
                  <a:srgbClr val="0052E2"/>
                </a:solidFill>
                <a:latin typeface="Avenir Next Condensed"/>
              </a:rPr>
              <a:t>s:</a:t>
            </a:r>
          </a:p>
          <a:p>
            <a:pPr algn="ctr">
              <a:spcBef>
                <a:spcPct val="0"/>
              </a:spcBef>
              <a:buFontTx/>
              <a:buNone/>
            </a:pPr>
            <a:r>
              <a:rPr lang="en-CA" altLang="en-US" sz="3600" b="1" dirty="0">
                <a:solidFill>
                  <a:srgbClr val="0052E2"/>
                </a:solidFill>
                <a:latin typeface="Avenir Next Condensed"/>
              </a:rPr>
              <a:t>The EFFORT Trial </a:t>
            </a:r>
          </a:p>
        </p:txBody>
      </p:sp>
      <p:sp>
        <p:nvSpPr>
          <p:cNvPr id="138257" name="TextBox 1"/>
          <p:cNvSpPr txBox="1">
            <a:spLocks noChangeArrowheads="1"/>
          </p:cNvSpPr>
          <p:nvPr/>
        </p:nvSpPr>
        <p:spPr bwMode="auto">
          <a:xfrm>
            <a:off x="4362291" y="8162292"/>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800" dirty="0"/>
              <a:t>A multicentre, pragmatic, volunteer-driven, registry-based, randomized, clinical trial. </a:t>
            </a:r>
            <a:endParaRPr lang="en-CA" sz="2800" dirty="0"/>
          </a:p>
        </p:txBody>
      </p:sp>
      <p:pic>
        <p:nvPicPr>
          <p:cNvPr id="21" name="Picture 20"/>
          <p:cNvPicPr/>
          <p:nvPr/>
        </p:nvPicPr>
        <p:blipFill rotWithShape="1">
          <a:blip r:embed="rId3"/>
          <a:srcRect t="26122" b="40705"/>
          <a:stretch/>
        </p:blipFill>
        <p:spPr bwMode="auto">
          <a:xfrm>
            <a:off x="2743712" y="4028408"/>
            <a:ext cx="11915070" cy="36077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3" name="Effort_Logo.png"/>
          <p:cNvPicPr/>
          <p:nvPr/>
        </p:nvPicPr>
        <p:blipFill>
          <a:blip r:embed="rId4">
            <a:extLst/>
          </a:blip>
          <a:srcRect r="30802" b="51271"/>
          <a:stretch>
            <a:fillRect/>
          </a:stretch>
        </p:blipFill>
        <p:spPr>
          <a:xfrm>
            <a:off x="14336064" y="194540"/>
            <a:ext cx="2910261" cy="1508226"/>
          </a:xfrm>
          <a:prstGeom prst="rect">
            <a:avLst/>
          </a:prstGeom>
          <a:ln w="12700">
            <a:miter lim="400000"/>
          </a:ln>
        </p:spPr>
      </p:pic>
      <p:pic>
        <p:nvPicPr>
          <p:cNvPr id="22" name="CCNLogo.png"/>
          <p:cNvPicPr/>
          <p:nvPr/>
        </p:nvPicPr>
        <p:blipFill>
          <a:blip r:embed="rId5">
            <a:extLst/>
          </a:blip>
          <a:stretch>
            <a:fillRect/>
          </a:stretch>
        </p:blipFill>
        <p:spPr>
          <a:xfrm>
            <a:off x="0" y="194540"/>
            <a:ext cx="2370209" cy="1128934"/>
          </a:xfrm>
          <a:prstGeom prst="rect">
            <a:avLst/>
          </a:prstGeom>
          <a:ln w="12700">
            <a:miter lim="400000"/>
          </a:ln>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grpSp>
        <p:nvGrpSpPr>
          <p:cNvPr id="25" name="Group 24"/>
          <p:cNvGrpSpPr>
            <a:grpSpLocks/>
          </p:cNvGrpSpPr>
          <p:nvPr/>
        </p:nvGrpSpPr>
        <p:grpSpPr bwMode="auto">
          <a:xfrm>
            <a:off x="12377854" y="8637171"/>
            <a:ext cx="4386146" cy="761182"/>
            <a:chOff x="6606477" y="5500627"/>
            <a:chExt cx="2334323" cy="527338"/>
          </a:xfrm>
        </p:grpSpPr>
        <p:sp>
          <p:nvSpPr>
            <p:cNvPr id="26" name="Rectangle 25"/>
            <p:cNvSpPr/>
            <p:nvPr/>
          </p:nvSpPr>
          <p:spPr>
            <a:xfrm>
              <a:off x="6642762" y="5500627"/>
              <a:ext cx="2298038" cy="527338"/>
            </a:xfrm>
            <a:prstGeom prst="rect">
              <a:avLst/>
            </a:prstGeom>
            <a:solidFill>
              <a:srgbClr val="0070C0"/>
            </a:solidFill>
            <a:ln w="25400" cap="flat">
              <a:no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endParaRPr lang="en-CA">
                <a:latin typeface="Times New Roman"/>
                <a:ea typeface="Times New Roman"/>
                <a:cs typeface="Times New Roman"/>
                <a:sym typeface="Times New Roman"/>
              </a:endParaRPr>
            </a:p>
          </p:txBody>
        </p:sp>
        <p:sp>
          <p:nvSpPr>
            <p:cNvPr id="27" name="TextBox 26"/>
            <p:cNvSpPr txBox="1"/>
            <p:nvPr/>
          </p:nvSpPr>
          <p:spPr>
            <a:xfrm>
              <a:off x="6606477" y="5627788"/>
              <a:ext cx="2298038" cy="3198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r>
                <a:rPr lang="en-CA" sz="2400" dirty="0" smtClean="0">
                  <a:solidFill>
                    <a:schemeClr val="bg1"/>
                  </a:solidFill>
                  <a:latin typeface="Arial Black" panose="020B0A04020102020204" pitchFamily="34" charset="0"/>
                  <a:sym typeface="Times New Roman"/>
                </a:rPr>
                <a:t>60 </a:t>
              </a:r>
              <a:r>
                <a:rPr lang="en-CA" sz="2400" dirty="0">
                  <a:solidFill>
                    <a:schemeClr val="bg1"/>
                  </a:solidFill>
                  <a:latin typeface="Arial Black" panose="020B0A04020102020204" pitchFamily="34" charset="0"/>
                  <a:sym typeface="Times New Roman"/>
                </a:rPr>
                <a:t>enrolled to date!</a:t>
              </a:r>
            </a:p>
          </p:txBody>
        </p:sp>
      </p:grpSp>
    </p:spTree>
    <p:extLst>
      <p:ext uri="{BB962C8B-B14F-4D97-AF65-F5344CB8AC3E}">
        <p14:creationId xmlns:p14="http://schemas.microsoft.com/office/powerpoint/2010/main" val="1691008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2601226" y="216747"/>
            <a:ext cx="11812693" cy="1625600"/>
          </a:xfrm>
        </p:spPr>
        <p:txBody>
          <a:bodyPr>
            <a:normAutofit/>
          </a:bodyPr>
          <a:lstStyle/>
          <a:p>
            <a:r>
              <a:rPr lang="en-US" altLang="en-US" sz="3600" b="1" cap="none" dirty="0" smtClean="0">
                <a:solidFill>
                  <a:srgbClr val="0052E2"/>
                </a:solidFill>
                <a:latin typeface="Avenir Next Condensed"/>
              </a:rPr>
              <a:t>Post-hoc </a:t>
            </a:r>
            <a:r>
              <a:rPr lang="en-US" altLang="en-US" sz="3600" b="1" cap="none" dirty="0">
                <a:solidFill>
                  <a:srgbClr val="0052E2"/>
                </a:solidFill>
                <a:latin typeface="Avenir Next Condensed"/>
              </a:rPr>
              <a:t>analysis of EPANIC</a:t>
            </a:r>
          </a:p>
        </p:txBody>
      </p:sp>
      <p:sp>
        <p:nvSpPr>
          <p:cNvPr id="163843" name="Rectangle 3"/>
          <p:cNvSpPr>
            <a:spLocks noChangeArrowheads="1"/>
          </p:cNvSpPr>
          <p:nvPr/>
        </p:nvSpPr>
        <p:spPr bwMode="auto">
          <a:xfrm>
            <a:off x="2419254" y="8994989"/>
            <a:ext cx="93201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560" dirty="0" err="1">
                <a:solidFill>
                  <a:srgbClr val="535353"/>
                </a:solidFill>
                <a:latin typeface="Calibri" panose="020F0502020204030204" pitchFamily="34" charset="0"/>
                <a:cs typeface="Andalus" pitchFamily="18" charset="-78"/>
                <a:sym typeface="Gill Sans Light"/>
              </a:rPr>
              <a:t>Casaer</a:t>
            </a:r>
            <a:r>
              <a:rPr lang="en-US" altLang="en-US" sz="2560" dirty="0">
                <a:solidFill>
                  <a:srgbClr val="535353"/>
                </a:solidFill>
                <a:latin typeface="Calibri" panose="020F0502020204030204" pitchFamily="34" charset="0"/>
                <a:cs typeface="Andalus" pitchFamily="18" charset="-78"/>
                <a:sym typeface="Gill Sans Light"/>
              </a:rPr>
              <a:t> </a:t>
            </a:r>
            <a:r>
              <a:rPr lang="en-US" altLang="en-US" sz="2560" dirty="0">
                <a:solidFill>
                  <a:srgbClr val="535353"/>
                </a:solidFill>
                <a:latin typeface="Arial" panose="020B0604020202020204" pitchFamily="34" charset="0"/>
                <a:sym typeface="Gill Sans Light"/>
              </a:rPr>
              <a:t>Am J </a:t>
            </a:r>
            <a:r>
              <a:rPr lang="en-US" altLang="en-US" sz="2560" dirty="0" err="1">
                <a:solidFill>
                  <a:srgbClr val="535353"/>
                </a:solidFill>
                <a:latin typeface="Arial" panose="020B0604020202020204" pitchFamily="34" charset="0"/>
                <a:sym typeface="Gill Sans Light"/>
              </a:rPr>
              <a:t>Respir</a:t>
            </a:r>
            <a:r>
              <a:rPr lang="en-US" altLang="en-US" sz="2560" dirty="0">
                <a:solidFill>
                  <a:srgbClr val="535353"/>
                </a:solidFill>
                <a:latin typeface="Arial" panose="020B0604020202020204" pitchFamily="34" charset="0"/>
                <a:sym typeface="Gill Sans Light"/>
              </a:rPr>
              <a:t> </a:t>
            </a:r>
            <a:r>
              <a:rPr lang="en-US" altLang="en-US" sz="2560" dirty="0" err="1">
                <a:solidFill>
                  <a:srgbClr val="535353"/>
                </a:solidFill>
                <a:latin typeface="Arial" panose="020B0604020202020204" pitchFamily="34" charset="0"/>
                <a:sym typeface="Gill Sans Light"/>
              </a:rPr>
              <a:t>Crit</a:t>
            </a:r>
            <a:r>
              <a:rPr lang="en-US" altLang="en-US" sz="2560" dirty="0">
                <a:solidFill>
                  <a:srgbClr val="535353"/>
                </a:solidFill>
                <a:latin typeface="Arial" panose="020B0604020202020204" pitchFamily="34" charset="0"/>
                <a:sym typeface="Gill Sans Light"/>
              </a:rPr>
              <a:t> Care Med 2013;187:247–255</a:t>
            </a:r>
          </a:p>
        </p:txBody>
      </p:sp>
      <p:pic>
        <p:nvPicPr>
          <p:cNvPr id="163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588" y="1965010"/>
            <a:ext cx="6394027" cy="654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Box 5"/>
          <p:cNvSpPr txBox="1">
            <a:spLocks noChangeArrowheads="1"/>
          </p:cNvSpPr>
          <p:nvPr/>
        </p:nvSpPr>
        <p:spPr bwMode="auto">
          <a:xfrm>
            <a:off x="4689328" y="2564282"/>
            <a:ext cx="4443051" cy="584775"/>
          </a:xfrm>
          <a:prstGeom prst="rect">
            <a:avLst/>
          </a:prstGeom>
          <a:solidFill>
            <a:srgbClr val="FFFFFF"/>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solidFill>
                  <a:srgbClr val="00B050"/>
                </a:solidFill>
                <a:latin typeface="Arial" panose="020B0604020202020204" pitchFamily="34" charset="0"/>
                <a:sym typeface="Gill Sans Light"/>
              </a:rPr>
              <a:t>Protein is the bad guy!!</a:t>
            </a:r>
          </a:p>
        </p:txBody>
      </p:sp>
      <p:sp>
        <p:nvSpPr>
          <p:cNvPr id="163846" name="TextBox 6"/>
          <p:cNvSpPr txBox="1">
            <a:spLocks noChangeArrowheads="1"/>
          </p:cNvSpPr>
          <p:nvPr/>
        </p:nvSpPr>
        <p:spPr bwMode="auto">
          <a:xfrm>
            <a:off x="10620852" y="2220869"/>
            <a:ext cx="5180426" cy="63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FontTx/>
              <a:buNone/>
            </a:pPr>
            <a:r>
              <a:rPr lang="en-US" altLang="en-US" sz="2560" dirty="0">
                <a:solidFill>
                  <a:srgbClr val="535353"/>
                </a:solidFill>
                <a:latin typeface="Arial" panose="020B0604020202020204" pitchFamily="34" charset="0"/>
                <a:sym typeface="Gill Sans Light"/>
              </a:rPr>
              <a:t>Indication bias:</a:t>
            </a:r>
            <a:br>
              <a:rPr lang="en-US" altLang="en-US" sz="2560" dirty="0">
                <a:solidFill>
                  <a:srgbClr val="535353"/>
                </a:solidFill>
                <a:latin typeface="Arial" panose="020B0604020202020204" pitchFamily="34" charset="0"/>
                <a:sym typeface="Gill Sans Light"/>
              </a:rPr>
            </a:br>
            <a:r>
              <a:rPr lang="en-US" altLang="en-US" sz="2560" dirty="0">
                <a:solidFill>
                  <a:srgbClr val="535353"/>
                </a:solidFill>
                <a:latin typeface="Arial" panose="020B0604020202020204" pitchFamily="34" charset="0"/>
                <a:sym typeface="Gill Sans Light"/>
              </a:rPr>
              <a:t> 1) patients with longer projected stay would have been fed more aggressively; hence more protein/calories is associated with longer lengths of stay. </a:t>
            </a:r>
          </a:p>
          <a:p>
            <a:pPr algn="l">
              <a:spcBef>
                <a:spcPct val="0"/>
              </a:spcBef>
              <a:buFontTx/>
              <a:buNone/>
            </a:pPr>
            <a:r>
              <a:rPr lang="en-US" altLang="en-US" sz="2560" dirty="0">
                <a:solidFill>
                  <a:srgbClr val="535353"/>
                </a:solidFill>
                <a:latin typeface="Arial" panose="020B0604020202020204" pitchFamily="34" charset="0"/>
                <a:sym typeface="Gill Sans Light"/>
              </a:rPr>
              <a:t>2) 90% of these patients are elective surgery. </a:t>
            </a:r>
            <a:r>
              <a:rPr lang="en-US" altLang="en-US" sz="2560" dirty="0" smtClean="0">
                <a:solidFill>
                  <a:srgbClr val="535353"/>
                </a:solidFill>
                <a:latin typeface="Arial" panose="020B0604020202020204" pitchFamily="34" charset="0"/>
                <a:sym typeface="Gill Sans Light"/>
              </a:rPr>
              <a:t>There </a:t>
            </a:r>
            <a:r>
              <a:rPr lang="en-US" altLang="en-US" sz="2560" dirty="0">
                <a:solidFill>
                  <a:srgbClr val="535353"/>
                </a:solidFill>
                <a:latin typeface="Arial" panose="020B0604020202020204" pitchFamily="34" charset="0"/>
                <a:sym typeface="Gill Sans Light"/>
              </a:rPr>
              <a:t>would have been little effort to feed them and they would have categorically different outcomes than the longer stay patients in which their were efforts to </a:t>
            </a:r>
            <a:r>
              <a:rPr lang="en-US" altLang="en-US" sz="2560" dirty="0" smtClean="0">
                <a:solidFill>
                  <a:srgbClr val="535353"/>
                </a:solidFill>
                <a:latin typeface="Arial" panose="020B0604020202020204" pitchFamily="34" charset="0"/>
                <a:sym typeface="Gill Sans Light"/>
              </a:rPr>
              <a:t>feed</a:t>
            </a:r>
          </a:p>
          <a:p>
            <a:pPr algn="l">
              <a:spcBef>
                <a:spcPct val="0"/>
              </a:spcBef>
              <a:buFontTx/>
              <a:buNone/>
            </a:pPr>
            <a:r>
              <a:rPr lang="en-US" altLang="en-US" sz="2560" dirty="0" smtClean="0">
                <a:solidFill>
                  <a:srgbClr val="535353"/>
                </a:solidFill>
                <a:latin typeface="Arial" panose="020B0604020202020204" pitchFamily="34" charset="0"/>
                <a:sym typeface="Gill Sans Light"/>
              </a:rPr>
              <a:t>3) PN didn’t start till day 3, so all the signal was from small amounts of EN?</a:t>
            </a:r>
            <a:endParaRPr lang="en-US" altLang="en-US" sz="2560" dirty="0">
              <a:solidFill>
                <a:srgbClr val="535353"/>
              </a:solidFill>
              <a:latin typeface="Arial" panose="020B0604020202020204" pitchFamily="34" charset="0"/>
              <a:sym typeface="Gill Sans Light"/>
            </a:endParaRPr>
          </a:p>
        </p:txBody>
      </p:sp>
      <p:pic>
        <p:nvPicPr>
          <p:cNvPr id="7" name="CCNLogo.png"/>
          <p:cNvPicPr/>
          <p:nvPr/>
        </p:nvPicPr>
        <p:blipFill>
          <a:blip r:embed="rId3">
            <a:extLst/>
          </a:blip>
          <a:stretch>
            <a:fillRect/>
          </a:stretch>
        </p:blipFill>
        <p:spPr>
          <a:xfrm>
            <a:off x="2227901" y="194540"/>
            <a:ext cx="1768630" cy="731892"/>
          </a:xfrm>
          <a:prstGeom prst="rect">
            <a:avLst/>
          </a:prstGeom>
          <a:ln w="12700">
            <a:miter lim="400000"/>
          </a:ln>
        </p:spPr>
      </p:pic>
    </p:spTree>
    <p:extLst>
      <p:ext uri="{BB962C8B-B14F-4D97-AF65-F5344CB8AC3E}">
        <p14:creationId xmlns:p14="http://schemas.microsoft.com/office/powerpoint/2010/main" val="2879191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2"/>
          <p:cNvSpPr>
            <a:spLocks noGrp="1"/>
          </p:cNvSpPr>
          <p:nvPr>
            <p:ph idx="1"/>
          </p:nvPr>
        </p:nvSpPr>
        <p:spPr/>
        <p:txBody>
          <a:bodyPr/>
          <a:lstStyle/>
          <a:p>
            <a:endParaRPr lang="en-US" altLang="en-US" smtClean="0"/>
          </a:p>
        </p:txBody>
      </p:sp>
      <p:pic>
        <p:nvPicPr>
          <p:cNvPr id="1116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079" y="216748"/>
            <a:ext cx="8886613" cy="338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Box 4"/>
          <p:cNvSpPr txBox="1">
            <a:spLocks noChangeArrowheads="1"/>
          </p:cNvSpPr>
          <p:nvPr/>
        </p:nvSpPr>
        <p:spPr bwMode="auto">
          <a:xfrm>
            <a:off x="9537119" y="9103362"/>
            <a:ext cx="5418667"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2276">
                <a:solidFill>
                  <a:srgbClr val="535353"/>
                </a:solidFill>
                <a:sym typeface="Gill Sans Light"/>
              </a:rPr>
              <a:t>JAMA Published online Oct 9, 2013</a:t>
            </a:r>
          </a:p>
        </p:txBody>
      </p:sp>
      <p:pic>
        <p:nvPicPr>
          <p:cNvPr id="1116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838" y="3576321"/>
            <a:ext cx="5201920" cy="496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505" y="3576320"/>
            <a:ext cx="5093547" cy="502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CNLogo.png"/>
          <p:cNvPicPr/>
          <p:nvPr/>
        </p:nvPicPr>
        <p:blipFill>
          <a:blip r:embed="rId5">
            <a:extLst/>
          </a:blip>
          <a:stretch>
            <a:fillRect/>
          </a:stretch>
        </p:blipFill>
        <p:spPr>
          <a:xfrm>
            <a:off x="340485" y="216747"/>
            <a:ext cx="1886900" cy="756267"/>
          </a:xfrm>
          <a:prstGeom prst="rect">
            <a:avLst/>
          </a:prstGeom>
          <a:ln w="12700">
            <a:miter lim="400000"/>
          </a:ln>
        </p:spPr>
      </p:pic>
    </p:spTree>
    <p:extLst>
      <p:ext uri="{BB962C8B-B14F-4D97-AF65-F5344CB8AC3E}">
        <p14:creationId xmlns:p14="http://schemas.microsoft.com/office/powerpoint/2010/main" val="420610119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2"/>
          <p:cNvSpPr>
            <a:spLocks noGrp="1"/>
          </p:cNvSpPr>
          <p:nvPr>
            <p:ph idx="1"/>
          </p:nvPr>
        </p:nvSpPr>
        <p:spPr>
          <a:xfrm>
            <a:off x="3143091" y="5673125"/>
            <a:ext cx="11054080" cy="3251200"/>
          </a:xfrm>
        </p:spPr>
        <p:txBody>
          <a:bodyPr>
            <a:normAutofit/>
          </a:bodyPr>
          <a:lstStyle/>
          <a:p>
            <a:r>
              <a:rPr lang="en-US" altLang="en-US" sz="3200" dirty="0"/>
              <a:t>“In a multivariable linear analysis, change in rectus </a:t>
            </a:r>
            <a:r>
              <a:rPr lang="en-US" altLang="en-US" sz="3200" dirty="0" err="1"/>
              <a:t>femoris</a:t>
            </a:r>
            <a:r>
              <a:rPr lang="en-US" altLang="en-US" sz="3200" dirty="0"/>
              <a:t> CSA was positively associated with the degree of organ failure, CRP level and amount of protein delivered”</a:t>
            </a:r>
          </a:p>
        </p:txBody>
      </p:sp>
      <p:pic>
        <p:nvPicPr>
          <p:cNvPr id="1126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352" y="1702767"/>
            <a:ext cx="11348911" cy="43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4"/>
          <p:cNvSpPr txBox="1">
            <a:spLocks noChangeArrowheads="1"/>
          </p:cNvSpPr>
          <p:nvPr/>
        </p:nvSpPr>
        <p:spPr bwMode="auto">
          <a:xfrm>
            <a:off x="9537118" y="8896320"/>
            <a:ext cx="5418667"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2276" dirty="0">
                <a:solidFill>
                  <a:srgbClr val="535353"/>
                </a:solidFill>
                <a:sym typeface="Gill Sans Light"/>
              </a:rPr>
              <a:t>JAMA Published online Oct 9, 2013</a:t>
            </a:r>
          </a:p>
        </p:txBody>
      </p:sp>
      <p:pic>
        <p:nvPicPr>
          <p:cNvPr id="7" name="CCNLogo.png"/>
          <p:cNvPicPr/>
          <p:nvPr/>
        </p:nvPicPr>
        <p:blipFill>
          <a:blip r:embed="rId3">
            <a:extLst/>
          </a:blip>
          <a:stretch>
            <a:fillRect/>
          </a:stretch>
        </p:blipFill>
        <p:spPr>
          <a:xfrm>
            <a:off x="1" y="194540"/>
            <a:ext cx="2309446" cy="860537"/>
          </a:xfrm>
          <a:prstGeom prst="rect">
            <a:avLst/>
          </a:prstGeom>
          <a:ln w="12700">
            <a:miter lim="400000"/>
          </a:ln>
        </p:spPr>
      </p:pic>
    </p:spTree>
    <p:extLst>
      <p:ext uri="{BB962C8B-B14F-4D97-AF65-F5344CB8AC3E}">
        <p14:creationId xmlns:p14="http://schemas.microsoft.com/office/powerpoint/2010/main" val="95748623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CNLogo.png"/>
          <p:cNvPicPr/>
          <p:nvPr/>
        </p:nvPicPr>
        <p:blipFill>
          <a:blip r:embed="rId2">
            <a:extLst/>
          </a:blip>
          <a:stretch>
            <a:fillRect/>
          </a:stretch>
        </p:blipFill>
        <p:spPr>
          <a:xfrm>
            <a:off x="94301" y="194541"/>
            <a:ext cx="2153642" cy="900334"/>
          </a:xfrm>
          <a:prstGeom prst="rect">
            <a:avLst/>
          </a:prstGeom>
          <a:ln w="12700">
            <a:miter lim="400000"/>
          </a:ln>
        </p:spPr>
      </p:pic>
      <p:sp>
        <p:nvSpPr>
          <p:cNvPr id="3" name="Text Placeholder 2"/>
          <p:cNvSpPr>
            <a:spLocks noGrp="1"/>
          </p:cNvSpPr>
          <p:nvPr>
            <p:ph type="body" idx="1"/>
          </p:nvPr>
        </p:nvSpPr>
        <p:spPr>
          <a:xfrm>
            <a:off x="2523331" y="2636970"/>
            <a:ext cx="12293600" cy="5299911"/>
          </a:xfrm>
        </p:spPr>
        <p:txBody>
          <a:bodyPr anchor="t"/>
          <a:lstStyle/>
          <a:p>
            <a:pPr>
              <a:lnSpc>
                <a:spcPct val="100000"/>
              </a:lnSpc>
              <a:spcBef>
                <a:spcPts val="0"/>
              </a:spcBef>
            </a:pPr>
            <a:r>
              <a:rPr lang="en-CA" sz="2800" dirty="0"/>
              <a:t>78 patient with ALI randomized to Intensive Medical therapy (30 kcal/kg/day) or usual care (40-60% of target)</a:t>
            </a:r>
          </a:p>
          <a:p>
            <a:pPr>
              <a:lnSpc>
                <a:spcPct val="100000"/>
              </a:lnSpc>
              <a:spcBef>
                <a:spcPts val="0"/>
              </a:spcBef>
            </a:pPr>
            <a:r>
              <a:rPr lang="en-CA" sz="2800" dirty="0"/>
              <a:t>Stopped early because of excess deaths in intensive group</a:t>
            </a:r>
          </a:p>
          <a:p>
            <a:pPr>
              <a:lnSpc>
                <a:spcPct val="100000"/>
              </a:lnSpc>
              <a:spcBef>
                <a:spcPts val="0"/>
              </a:spcBef>
            </a:pPr>
            <a:r>
              <a:rPr lang="en-CA" sz="2800" dirty="0"/>
              <a:t>Post hoc analysis suggests increased death from early protein!</a:t>
            </a:r>
            <a:r>
              <a:rPr lang="en-CA" dirty="0" smtClean="0"/>
              <a:t> </a:t>
            </a:r>
            <a:endParaRPr lang="en-CA" dirty="0"/>
          </a:p>
        </p:txBody>
      </p:sp>
      <p:pic>
        <p:nvPicPr>
          <p:cNvPr id="4" name="Picture 3"/>
          <p:cNvPicPr>
            <a:picLocks noChangeAspect="1"/>
          </p:cNvPicPr>
          <p:nvPr/>
        </p:nvPicPr>
        <p:blipFill>
          <a:blip r:embed="rId3"/>
          <a:stretch>
            <a:fillRect/>
          </a:stretch>
        </p:blipFill>
        <p:spPr>
          <a:xfrm>
            <a:off x="3579484" y="375493"/>
            <a:ext cx="9867901" cy="1865735"/>
          </a:xfrm>
          <a:prstGeom prst="rect">
            <a:avLst/>
          </a:prstGeom>
        </p:spPr>
      </p:pic>
      <p:pic>
        <p:nvPicPr>
          <p:cNvPr id="5" name="Picture 4"/>
          <p:cNvPicPr>
            <a:picLocks noChangeAspect="1"/>
          </p:cNvPicPr>
          <p:nvPr/>
        </p:nvPicPr>
        <p:blipFill>
          <a:blip r:embed="rId4"/>
          <a:stretch>
            <a:fillRect/>
          </a:stretch>
        </p:blipFill>
        <p:spPr>
          <a:xfrm>
            <a:off x="2910156" y="4850781"/>
            <a:ext cx="11206555" cy="4314295"/>
          </a:xfrm>
          <a:prstGeom prst="rect">
            <a:avLst/>
          </a:prstGeom>
        </p:spPr>
      </p:pic>
    </p:spTree>
    <p:extLst>
      <p:ext uri="{BB962C8B-B14F-4D97-AF65-F5344CB8AC3E}">
        <p14:creationId xmlns:p14="http://schemas.microsoft.com/office/powerpoint/2010/main" val="4076576257"/>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9673" y="6606958"/>
            <a:ext cx="3733800" cy="2540000"/>
          </a:xfrm>
          <a:prstGeom prst="rect">
            <a:avLst/>
          </a:prstGeom>
          <a:solidFill>
            <a:schemeClr val="bg2"/>
          </a:solidFill>
          <a:ln>
            <a:noFill/>
          </a:ln>
          <a:extLst/>
        </p:spPr>
      </p:pic>
      <p:sp>
        <p:nvSpPr>
          <p:cNvPr id="2" name="Title 1"/>
          <p:cNvSpPr>
            <a:spLocks noGrp="1"/>
          </p:cNvSpPr>
          <p:nvPr>
            <p:ph type="title"/>
          </p:nvPr>
        </p:nvSpPr>
        <p:spPr>
          <a:xfrm>
            <a:off x="1732453" y="712526"/>
            <a:ext cx="14058532" cy="1887034"/>
          </a:xfrm>
        </p:spPr>
        <p:txBody>
          <a:bodyPr>
            <a:normAutofit fontScale="90000"/>
          </a:bodyPr>
          <a:lstStyle/>
          <a:p>
            <a:r>
              <a:rPr lang="en-CA" sz="4400" b="1" cap="none" dirty="0" smtClean="0">
                <a:solidFill>
                  <a:srgbClr val="0052E2"/>
                </a:solidFill>
                <a:latin typeface="Avenir Next Condensed"/>
              </a:rPr>
              <a:t>RCTs do not suggest any evidence of treatment effect and observational studies suggest increased protein intake associated with…</a:t>
            </a:r>
            <a:endParaRPr lang="en-CA" sz="4400" b="1" cap="none" dirty="0">
              <a:solidFill>
                <a:srgbClr val="0052E2"/>
              </a:solidFill>
              <a:latin typeface="Avenir Next Condensed"/>
            </a:endParaRPr>
          </a:p>
        </p:txBody>
      </p:sp>
      <p:sp>
        <p:nvSpPr>
          <p:cNvPr id="3" name="Text Placeholder 2"/>
          <p:cNvSpPr>
            <a:spLocks noGrp="1"/>
          </p:cNvSpPr>
          <p:nvPr>
            <p:ph type="body" idx="1"/>
          </p:nvPr>
        </p:nvSpPr>
        <p:spPr>
          <a:xfrm>
            <a:off x="2227901" y="2524350"/>
            <a:ext cx="5383463" cy="6299200"/>
          </a:xfrm>
        </p:spPr>
        <p:txBody>
          <a:bodyPr anchor="t"/>
          <a:lstStyle/>
          <a:p>
            <a:r>
              <a:rPr lang="en-CA" sz="3200" dirty="0"/>
              <a:t>Reduced mortality</a:t>
            </a:r>
            <a:r>
              <a:rPr lang="en-CA" sz="3200" baseline="30000" dirty="0"/>
              <a:t>1</a:t>
            </a:r>
          </a:p>
          <a:p>
            <a:r>
              <a:rPr lang="en-CA" sz="3200" dirty="0"/>
              <a:t>Quicker </a:t>
            </a:r>
            <a:r>
              <a:rPr lang="en-CA" sz="3200" dirty="0" smtClean="0"/>
              <a:t>Time-to-discharge-alive</a:t>
            </a:r>
            <a:r>
              <a:rPr lang="en-CA" sz="3200" baseline="30000" dirty="0" smtClean="0"/>
              <a:t>1</a:t>
            </a:r>
          </a:p>
          <a:p>
            <a:r>
              <a:rPr lang="en-CA" sz="3200" dirty="0" smtClean="0"/>
              <a:t>Greater preservation of muscle</a:t>
            </a:r>
          </a:p>
          <a:p>
            <a:r>
              <a:rPr lang="en-CA" sz="3200" dirty="0" smtClean="0"/>
              <a:t>Reduced infection</a:t>
            </a:r>
            <a:endParaRPr lang="en-CA" sz="3200" dirty="0"/>
          </a:p>
          <a:p>
            <a:endParaRPr lang="en-CA" dirty="0"/>
          </a:p>
        </p:txBody>
      </p:sp>
      <p:sp>
        <p:nvSpPr>
          <p:cNvPr id="5" name="Text Placeholder 2"/>
          <p:cNvSpPr txBox="1">
            <a:spLocks/>
          </p:cNvSpPr>
          <p:nvPr/>
        </p:nvSpPr>
        <p:spPr>
          <a:xfrm>
            <a:off x="9162071" y="2524350"/>
            <a:ext cx="5383463" cy="629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520700" indent="-520700" defTabSz="584200">
              <a:lnSpc>
                <a:spcPct val="120000"/>
              </a:lnSpc>
              <a:spcBef>
                <a:spcPts val="4600"/>
              </a:spcBef>
              <a:buSzPct val="82000"/>
              <a:buChar char="•"/>
              <a:defRPr sz="4600">
                <a:solidFill>
                  <a:srgbClr val="535353"/>
                </a:solidFill>
                <a:latin typeface="+mn-lt"/>
                <a:ea typeface="+mn-ea"/>
                <a:cs typeface="+mn-cs"/>
                <a:sym typeface="Gill Sans Light"/>
              </a:defRPr>
            </a:lvl1pPr>
            <a:lvl2pPr marL="1041400" indent="-520700" defTabSz="584200">
              <a:lnSpc>
                <a:spcPct val="120000"/>
              </a:lnSpc>
              <a:spcBef>
                <a:spcPts val="4600"/>
              </a:spcBef>
              <a:buSzPct val="82000"/>
              <a:buChar char="•"/>
              <a:defRPr sz="4600">
                <a:solidFill>
                  <a:srgbClr val="535353"/>
                </a:solidFill>
                <a:latin typeface="+mn-lt"/>
                <a:ea typeface="+mn-ea"/>
                <a:cs typeface="+mn-cs"/>
                <a:sym typeface="Gill Sans Light"/>
              </a:defRPr>
            </a:lvl2pPr>
            <a:lvl3pPr marL="1562100" indent="-520700" defTabSz="584200">
              <a:lnSpc>
                <a:spcPct val="120000"/>
              </a:lnSpc>
              <a:spcBef>
                <a:spcPts val="4600"/>
              </a:spcBef>
              <a:buSzPct val="82000"/>
              <a:buChar char="•"/>
              <a:defRPr sz="4600">
                <a:solidFill>
                  <a:srgbClr val="535353"/>
                </a:solidFill>
                <a:latin typeface="+mn-lt"/>
                <a:ea typeface="+mn-ea"/>
                <a:cs typeface="+mn-cs"/>
                <a:sym typeface="Gill Sans Light"/>
              </a:defRPr>
            </a:lvl3pPr>
            <a:lvl4pPr marL="2082800" indent="-520700" defTabSz="584200">
              <a:lnSpc>
                <a:spcPct val="120000"/>
              </a:lnSpc>
              <a:spcBef>
                <a:spcPts val="4600"/>
              </a:spcBef>
              <a:buSzPct val="82000"/>
              <a:buChar char="•"/>
              <a:defRPr sz="4600">
                <a:solidFill>
                  <a:srgbClr val="535353"/>
                </a:solidFill>
                <a:latin typeface="+mn-lt"/>
                <a:ea typeface="+mn-ea"/>
                <a:cs typeface="+mn-cs"/>
                <a:sym typeface="Gill Sans Light"/>
              </a:defRPr>
            </a:lvl4pPr>
            <a:lvl5pPr marL="2603500" indent="-520700" defTabSz="584200">
              <a:lnSpc>
                <a:spcPct val="120000"/>
              </a:lnSpc>
              <a:spcBef>
                <a:spcPts val="4600"/>
              </a:spcBef>
              <a:buSzPct val="82000"/>
              <a:buChar char="•"/>
              <a:defRPr sz="4600">
                <a:solidFill>
                  <a:srgbClr val="535353"/>
                </a:solidFill>
                <a:latin typeface="+mn-lt"/>
                <a:ea typeface="+mn-ea"/>
                <a:cs typeface="+mn-cs"/>
                <a:sym typeface="Gill Sans Light"/>
              </a:defRPr>
            </a:lvl5pPr>
            <a:lvl6pPr marL="3124200" indent="-520700" defTabSz="584200">
              <a:lnSpc>
                <a:spcPct val="120000"/>
              </a:lnSpc>
              <a:spcBef>
                <a:spcPts val="4600"/>
              </a:spcBef>
              <a:buSzPct val="82000"/>
              <a:buChar char="•"/>
              <a:defRPr sz="4600">
                <a:solidFill>
                  <a:srgbClr val="535353"/>
                </a:solidFill>
                <a:latin typeface="+mn-lt"/>
                <a:ea typeface="+mn-ea"/>
                <a:cs typeface="+mn-cs"/>
                <a:sym typeface="Gill Sans Light"/>
              </a:defRPr>
            </a:lvl6pPr>
            <a:lvl7pPr marL="3644900" indent="-520700" defTabSz="584200">
              <a:lnSpc>
                <a:spcPct val="120000"/>
              </a:lnSpc>
              <a:spcBef>
                <a:spcPts val="4600"/>
              </a:spcBef>
              <a:buSzPct val="82000"/>
              <a:buChar char="•"/>
              <a:defRPr sz="4600">
                <a:solidFill>
                  <a:srgbClr val="535353"/>
                </a:solidFill>
                <a:latin typeface="+mn-lt"/>
                <a:ea typeface="+mn-ea"/>
                <a:cs typeface="+mn-cs"/>
                <a:sym typeface="Gill Sans Light"/>
              </a:defRPr>
            </a:lvl7pPr>
            <a:lvl8pPr marL="4165600" indent="-520700" defTabSz="584200">
              <a:lnSpc>
                <a:spcPct val="120000"/>
              </a:lnSpc>
              <a:spcBef>
                <a:spcPts val="4600"/>
              </a:spcBef>
              <a:buSzPct val="82000"/>
              <a:buChar char="•"/>
              <a:defRPr sz="4600">
                <a:solidFill>
                  <a:srgbClr val="535353"/>
                </a:solidFill>
                <a:latin typeface="+mn-lt"/>
                <a:ea typeface="+mn-ea"/>
                <a:cs typeface="+mn-cs"/>
                <a:sym typeface="Gill Sans Light"/>
              </a:defRPr>
            </a:lvl8pPr>
            <a:lvl9pPr marL="4686300" indent="-520700" defTabSz="584200">
              <a:lnSpc>
                <a:spcPct val="120000"/>
              </a:lnSpc>
              <a:spcBef>
                <a:spcPts val="4600"/>
              </a:spcBef>
              <a:buSzPct val="82000"/>
              <a:buChar char="•"/>
              <a:defRPr sz="4600">
                <a:solidFill>
                  <a:srgbClr val="535353"/>
                </a:solidFill>
                <a:latin typeface="+mn-lt"/>
                <a:ea typeface="+mn-ea"/>
                <a:cs typeface="+mn-cs"/>
                <a:sym typeface="Gill Sans Light"/>
              </a:defRPr>
            </a:lvl9pPr>
          </a:lstStyle>
          <a:p>
            <a:pPr algn="l"/>
            <a:r>
              <a:rPr lang="en-CA" sz="3200" dirty="0"/>
              <a:t>Increased mortality</a:t>
            </a:r>
            <a:r>
              <a:rPr lang="en-CA" sz="3200" baseline="30000" dirty="0"/>
              <a:t>2</a:t>
            </a:r>
          </a:p>
          <a:p>
            <a:pPr algn="l"/>
            <a:r>
              <a:rPr lang="en-CA" sz="3200" dirty="0"/>
              <a:t>Slower time-to-discharge-alive from ICU</a:t>
            </a:r>
            <a:r>
              <a:rPr lang="en-CA" sz="3200" baseline="30000" dirty="0"/>
              <a:t>3</a:t>
            </a:r>
          </a:p>
          <a:p>
            <a:pPr algn="l"/>
            <a:r>
              <a:rPr lang="en-CA" sz="3200" dirty="0"/>
              <a:t>Greater loss of muscle mass</a:t>
            </a:r>
            <a:r>
              <a:rPr lang="en-CA" sz="3200" baseline="30000" dirty="0"/>
              <a:t>4</a:t>
            </a:r>
          </a:p>
          <a:p>
            <a:pPr algn="l"/>
            <a:endParaRPr lang="en-CA" sz="3200" dirty="0"/>
          </a:p>
          <a:p>
            <a:endParaRPr lang="en-CA" dirty="0"/>
          </a:p>
        </p:txBody>
      </p:sp>
      <p:pic>
        <p:nvPicPr>
          <p:cNvPr id="6" name="CCNLogo.png"/>
          <p:cNvPicPr/>
          <p:nvPr/>
        </p:nvPicPr>
        <p:blipFill>
          <a:blip r:embed="rId3">
            <a:extLst/>
          </a:blip>
          <a:stretch>
            <a:fillRect/>
          </a:stretch>
        </p:blipFill>
        <p:spPr>
          <a:xfrm>
            <a:off x="31111" y="192364"/>
            <a:ext cx="2249894" cy="894433"/>
          </a:xfrm>
          <a:prstGeom prst="rect">
            <a:avLst/>
          </a:prstGeom>
          <a:ln w="12700">
            <a:miter lim="400000"/>
          </a:ln>
        </p:spPr>
      </p:pic>
      <p:sp>
        <p:nvSpPr>
          <p:cNvPr id="8" name="TextBox 3"/>
          <p:cNvSpPr txBox="1">
            <a:spLocks noChangeArrowheads="1"/>
          </p:cNvSpPr>
          <p:nvPr/>
        </p:nvSpPr>
        <p:spPr bwMode="auto">
          <a:xfrm>
            <a:off x="2058253" y="8969441"/>
            <a:ext cx="3495040"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707" dirty="0">
                <a:solidFill>
                  <a:schemeClr val="tx2"/>
                </a:solidFill>
                <a:latin typeface="Arial" panose="020B0604020202020204" pitchFamily="34" charset="0"/>
              </a:rPr>
              <a:t>1 Nicolo JPEN 2015</a:t>
            </a:r>
          </a:p>
        </p:txBody>
      </p:sp>
      <p:sp>
        <p:nvSpPr>
          <p:cNvPr id="9" name="Rectangle 3"/>
          <p:cNvSpPr>
            <a:spLocks noChangeArrowheads="1"/>
          </p:cNvSpPr>
          <p:nvPr/>
        </p:nvSpPr>
        <p:spPr bwMode="auto">
          <a:xfrm>
            <a:off x="5418932" y="8994988"/>
            <a:ext cx="9320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dirty="0">
                <a:latin typeface="Calibri" panose="020F0502020204030204" pitchFamily="34" charset="0"/>
                <a:cs typeface="Andalus" pitchFamily="18" charset="-78"/>
              </a:rPr>
              <a:t>3 </a:t>
            </a:r>
            <a:r>
              <a:rPr lang="en-US" altLang="en-US" sz="1800" dirty="0" err="1">
                <a:latin typeface="Calibri" panose="020F0502020204030204" pitchFamily="34" charset="0"/>
                <a:cs typeface="Andalus" pitchFamily="18" charset="-78"/>
              </a:rPr>
              <a:t>Casaer</a:t>
            </a:r>
            <a:r>
              <a:rPr lang="en-US" altLang="en-US" sz="1800" dirty="0">
                <a:latin typeface="Calibri" panose="020F0502020204030204" pitchFamily="34" charset="0"/>
                <a:cs typeface="Andalus" pitchFamily="18" charset="-78"/>
              </a:rPr>
              <a:t> </a:t>
            </a:r>
            <a:r>
              <a:rPr lang="en-US" altLang="en-US" sz="1800" dirty="0">
                <a:latin typeface="Arial" panose="020B0604020202020204" pitchFamily="34" charset="0"/>
              </a:rPr>
              <a:t>Am J </a:t>
            </a:r>
            <a:r>
              <a:rPr lang="en-US" altLang="en-US" sz="1800" dirty="0" err="1">
                <a:latin typeface="Arial" panose="020B0604020202020204" pitchFamily="34" charset="0"/>
              </a:rPr>
              <a:t>Respir</a:t>
            </a:r>
            <a:r>
              <a:rPr lang="en-US" altLang="en-US" sz="1800" dirty="0">
                <a:latin typeface="Arial" panose="020B0604020202020204" pitchFamily="34" charset="0"/>
              </a:rPr>
              <a:t> </a:t>
            </a:r>
            <a:r>
              <a:rPr lang="en-US" altLang="en-US" sz="1800" dirty="0" err="1">
                <a:latin typeface="Arial" panose="020B0604020202020204" pitchFamily="34" charset="0"/>
              </a:rPr>
              <a:t>Crit</a:t>
            </a:r>
            <a:r>
              <a:rPr lang="en-US" altLang="en-US" sz="1800" dirty="0">
                <a:latin typeface="Arial" panose="020B0604020202020204" pitchFamily="34" charset="0"/>
              </a:rPr>
              <a:t> Care Med 2013</a:t>
            </a:r>
          </a:p>
        </p:txBody>
      </p:sp>
      <p:sp>
        <p:nvSpPr>
          <p:cNvPr id="10" name="Rectangle 3"/>
          <p:cNvSpPr>
            <a:spLocks noChangeArrowheads="1"/>
          </p:cNvSpPr>
          <p:nvPr/>
        </p:nvSpPr>
        <p:spPr bwMode="auto">
          <a:xfrm>
            <a:off x="5348748" y="9350022"/>
            <a:ext cx="9320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dirty="0">
                <a:latin typeface="Calibri" panose="020F0502020204030204" pitchFamily="34" charset="0"/>
                <a:cs typeface="Andalus" pitchFamily="18" charset="-78"/>
              </a:rPr>
              <a:t>4 </a:t>
            </a:r>
            <a:r>
              <a:rPr lang="en-US" altLang="en-US" sz="1800" dirty="0" err="1">
                <a:latin typeface="Calibri" panose="020F0502020204030204" pitchFamily="34" charset="0"/>
                <a:cs typeface="Andalus" pitchFamily="18" charset="-78"/>
              </a:rPr>
              <a:t>Puthucheary</a:t>
            </a:r>
            <a:r>
              <a:rPr lang="en-US" altLang="en-US" sz="1800" dirty="0">
                <a:latin typeface="Calibri" panose="020F0502020204030204" pitchFamily="34" charset="0"/>
                <a:cs typeface="Andalus" pitchFamily="18" charset="-78"/>
              </a:rPr>
              <a:t> JAMA 2013</a:t>
            </a:r>
            <a:endParaRPr lang="en-US" altLang="en-US" sz="1800" dirty="0">
              <a:latin typeface="Arial" panose="020B0604020202020204" pitchFamily="34" charset="0"/>
            </a:endParaRPr>
          </a:p>
        </p:txBody>
      </p:sp>
      <p:sp>
        <p:nvSpPr>
          <p:cNvPr id="11" name="Rectangle 3"/>
          <p:cNvSpPr>
            <a:spLocks noChangeArrowheads="1"/>
          </p:cNvSpPr>
          <p:nvPr/>
        </p:nvSpPr>
        <p:spPr bwMode="auto">
          <a:xfrm>
            <a:off x="5418931" y="8652112"/>
            <a:ext cx="9320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dirty="0">
                <a:latin typeface="Calibri" panose="020F0502020204030204" pitchFamily="34" charset="0"/>
                <a:cs typeface="Andalus" pitchFamily="18" charset="-78"/>
              </a:rPr>
              <a:t>2 </a:t>
            </a:r>
            <a:r>
              <a:rPr lang="en-US" altLang="en-US" sz="1800" dirty="0" err="1">
                <a:latin typeface="Calibri" panose="020F0502020204030204" pitchFamily="34" charset="0"/>
                <a:cs typeface="Andalus" pitchFamily="18" charset="-78"/>
              </a:rPr>
              <a:t>Braunschweig</a:t>
            </a:r>
            <a:r>
              <a:rPr lang="en-US" altLang="en-US" sz="1800" dirty="0">
                <a:latin typeface="Calibri" panose="020F0502020204030204" pitchFamily="34" charset="0"/>
                <a:cs typeface="Andalus" pitchFamily="18" charset="-78"/>
              </a:rPr>
              <a:t>  </a:t>
            </a:r>
            <a:r>
              <a:rPr lang="en-US" altLang="en-US" sz="1800" dirty="0">
                <a:latin typeface="Arial" panose="020B0604020202020204" pitchFamily="34" charset="0"/>
              </a:rPr>
              <a:t>Am J </a:t>
            </a:r>
            <a:r>
              <a:rPr lang="en-US" altLang="en-US" sz="1800" dirty="0" err="1">
                <a:latin typeface="Arial" panose="020B0604020202020204" pitchFamily="34" charset="0"/>
              </a:rPr>
              <a:t>Clin</a:t>
            </a:r>
            <a:r>
              <a:rPr lang="en-US" altLang="en-US" sz="1800" dirty="0">
                <a:latin typeface="Arial" panose="020B0604020202020204" pitchFamily="34" charset="0"/>
              </a:rPr>
              <a:t> </a:t>
            </a:r>
            <a:r>
              <a:rPr lang="en-US" altLang="en-US" sz="1800" dirty="0" err="1">
                <a:latin typeface="Arial" panose="020B0604020202020204" pitchFamily="34" charset="0"/>
              </a:rPr>
              <a:t>Nutr</a:t>
            </a:r>
            <a:r>
              <a:rPr lang="en-US" altLang="en-US" sz="1800" dirty="0">
                <a:latin typeface="Arial" panose="020B0604020202020204" pitchFamily="34" charset="0"/>
              </a:rPr>
              <a:t> 2017</a:t>
            </a:r>
          </a:p>
        </p:txBody>
      </p:sp>
    </p:spTree>
    <p:extLst>
      <p:ext uri="{BB962C8B-B14F-4D97-AF65-F5344CB8AC3E}">
        <p14:creationId xmlns:p14="http://schemas.microsoft.com/office/powerpoint/2010/main" val="308308352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6"/>
          <p:cNvSpPr/>
          <p:nvPr/>
        </p:nvSpPr>
        <p:spPr>
          <a:xfrm>
            <a:off x="1182414" y="910457"/>
            <a:ext cx="14772289" cy="142192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nSpc>
                <a:spcPct val="90000"/>
              </a:lnSpc>
              <a:defRPr sz="4000" b="1"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s-MX" sz="4800" dirty="0" smtClean="0">
                <a:solidFill>
                  <a:srgbClr val="0000FF"/>
                </a:solidFill>
                <a:latin typeface="Arial" panose="020B0604020202020204" pitchFamily="34" charset="0"/>
                <a:cs typeface="Arial" panose="020B0604020202020204" pitchFamily="34" charset="0"/>
              </a:rPr>
              <a:t>Clinical </a:t>
            </a:r>
            <a:r>
              <a:rPr lang="es-MX" sz="4800" dirty="0" err="1" smtClean="0">
                <a:solidFill>
                  <a:srgbClr val="0000FF"/>
                </a:solidFill>
                <a:latin typeface="Arial" panose="020B0604020202020204" pitchFamily="34" charset="0"/>
                <a:cs typeface="Arial" panose="020B0604020202020204" pitchFamily="34" charset="0"/>
              </a:rPr>
              <a:t>uncertainty</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or</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equipoise</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exists</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regarding</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the</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best</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dose</a:t>
            </a:r>
            <a:r>
              <a:rPr lang="es-MX" sz="4800" dirty="0" smtClean="0">
                <a:solidFill>
                  <a:srgbClr val="0000FF"/>
                </a:solidFill>
                <a:latin typeface="Arial" panose="020B0604020202020204" pitchFamily="34" charset="0"/>
                <a:cs typeface="Arial" panose="020B0604020202020204" pitchFamily="34" charset="0"/>
              </a:rPr>
              <a:t> for </a:t>
            </a:r>
            <a:r>
              <a:rPr lang="es-MX" sz="4800" dirty="0" err="1" smtClean="0">
                <a:solidFill>
                  <a:srgbClr val="0000FF"/>
                </a:solidFill>
                <a:latin typeface="Arial" panose="020B0604020202020204" pitchFamily="34" charset="0"/>
                <a:cs typeface="Arial" panose="020B0604020202020204" pitchFamily="34" charset="0"/>
              </a:rPr>
              <a:t>the</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average</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critically</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ill</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patient</a:t>
            </a:r>
            <a:r>
              <a:rPr lang="es-MX" sz="4800" dirty="0" smtClean="0">
                <a:solidFill>
                  <a:srgbClr val="0000FF"/>
                </a:solidFill>
                <a:latin typeface="Arial" panose="020B0604020202020204" pitchFamily="34" charset="0"/>
                <a:cs typeface="Arial" panose="020B0604020202020204" pitchFamily="34" charset="0"/>
              </a:rPr>
              <a:t>!</a:t>
            </a:r>
            <a:endParaRPr lang="es-MX" sz="4800" dirty="0">
              <a:solidFill>
                <a:srgbClr val="0000FF"/>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3767957" y="2519499"/>
            <a:ext cx="10465315" cy="63556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marL="69430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1pPr>
            <a:lvl2pPr marL="1388603"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2pPr>
            <a:lvl3pPr marL="2082904"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3pPr>
            <a:lvl4pPr marL="2777206"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4pPr>
            <a:lvl5pPr marL="3471507"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5pPr>
            <a:lvl6pPr marL="4165808"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6pPr>
            <a:lvl7pPr marL="4860110"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7pPr>
            <a:lvl8pPr marL="555441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8pPr>
            <a:lvl9pPr marL="6248712"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9pPr>
          </a:lstStyle>
          <a:p>
            <a:pPr marL="1208651" indent="-514350" algn="l">
              <a:spcBef>
                <a:spcPts val="0"/>
              </a:spcBef>
              <a:buFont typeface="+mj-lt"/>
              <a:buAutoNum type="alphaLcPeriod"/>
            </a:pPr>
            <a:r>
              <a:rPr lang="es-MX" altLang="en-US" sz="4400" dirty="0" err="1" smtClean="0"/>
              <a:t>Totally</a:t>
            </a:r>
            <a:r>
              <a:rPr lang="es-MX" altLang="en-US" sz="4400" dirty="0" smtClean="0"/>
              <a:t> </a:t>
            </a:r>
            <a:r>
              <a:rPr lang="es-MX" altLang="en-US" sz="4400" dirty="0" err="1" smtClean="0"/>
              <a:t>Agree</a:t>
            </a:r>
            <a:endParaRPr lang="es-MX" altLang="en-US" sz="4400" dirty="0" smtClean="0"/>
          </a:p>
          <a:p>
            <a:pPr marL="1208651" indent="-514350" algn="l">
              <a:spcBef>
                <a:spcPts val="0"/>
              </a:spcBef>
              <a:buFont typeface="+mj-lt"/>
              <a:buAutoNum type="alphaLcPeriod"/>
            </a:pPr>
            <a:r>
              <a:rPr lang="es-MX" altLang="en-US" sz="4400" dirty="0" err="1" smtClean="0"/>
              <a:t>Agree</a:t>
            </a:r>
            <a:endParaRPr lang="es-MX" altLang="en-US" sz="4400" dirty="0" smtClean="0"/>
          </a:p>
          <a:p>
            <a:pPr marL="1208651" indent="-514350" algn="l">
              <a:spcBef>
                <a:spcPts val="0"/>
              </a:spcBef>
              <a:buFont typeface="+mj-lt"/>
              <a:buAutoNum type="alphaLcPeriod"/>
            </a:pPr>
            <a:r>
              <a:rPr lang="es-MX" altLang="en-US" sz="4400" dirty="0" smtClean="0"/>
              <a:t>Neutral</a:t>
            </a:r>
          </a:p>
          <a:p>
            <a:pPr marL="1208651" indent="-514350" algn="l">
              <a:spcBef>
                <a:spcPts val="0"/>
              </a:spcBef>
              <a:buFont typeface="+mj-lt"/>
              <a:buAutoNum type="alphaLcPeriod"/>
            </a:pPr>
            <a:r>
              <a:rPr lang="es-MX" altLang="en-US" sz="4400" dirty="0" err="1" smtClean="0"/>
              <a:t>Disagree</a:t>
            </a:r>
            <a:endParaRPr lang="es-MX" altLang="en-US" sz="4400" dirty="0" smtClean="0"/>
          </a:p>
          <a:p>
            <a:pPr marL="1208651" indent="-514350" algn="l">
              <a:spcBef>
                <a:spcPts val="0"/>
              </a:spcBef>
              <a:buFont typeface="+mj-lt"/>
              <a:buAutoNum type="alphaLcPeriod"/>
            </a:pPr>
            <a:r>
              <a:rPr lang="es-MX" altLang="en-US" sz="4400" dirty="0" err="1" smtClean="0"/>
              <a:t>Totally</a:t>
            </a:r>
            <a:r>
              <a:rPr lang="es-MX" altLang="en-US" sz="4400" dirty="0" smtClean="0"/>
              <a:t> </a:t>
            </a:r>
            <a:r>
              <a:rPr lang="es-MX" altLang="en-US" sz="4400" dirty="0" err="1" smtClean="0"/>
              <a:t>Disagree</a:t>
            </a:r>
            <a:endParaRPr lang="es-MX" altLang="en-US" sz="4400" dirty="0" smtClean="0"/>
          </a:p>
          <a:p>
            <a:pPr marL="1208651" indent="-514350" algn="l">
              <a:spcBef>
                <a:spcPts val="0"/>
              </a:spcBef>
              <a:buFont typeface="+mj-lt"/>
              <a:buAutoNum type="alphaLcPeriod"/>
            </a:pPr>
            <a:r>
              <a:rPr lang="es-MX" altLang="en-US" sz="4400" dirty="0" err="1" smtClean="0"/>
              <a:t>Don’t</a:t>
            </a:r>
            <a:r>
              <a:rPr lang="es-MX" altLang="en-US" sz="4400" dirty="0" smtClean="0"/>
              <a:t> </a:t>
            </a:r>
            <a:r>
              <a:rPr lang="es-MX" altLang="en-US" sz="4400" dirty="0" err="1" smtClean="0"/>
              <a:t>know</a:t>
            </a:r>
            <a:endParaRPr lang="es-MX" altLang="en-US" sz="4400" dirty="0" smtClean="0"/>
          </a:p>
        </p:txBody>
      </p:sp>
      <p:pic>
        <p:nvPicPr>
          <p:cNvPr id="4" name="CCNLogo.png"/>
          <p:cNvPicPr/>
          <p:nvPr/>
        </p:nvPicPr>
        <p:blipFill>
          <a:blip r:embed="rId2">
            <a:extLst/>
          </a:blip>
          <a:stretch>
            <a:fillRect/>
          </a:stretch>
        </p:blipFill>
        <p:spPr>
          <a:xfrm>
            <a:off x="31111" y="192364"/>
            <a:ext cx="2249894" cy="894433"/>
          </a:xfrm>
          <a:prstGeom prst="rect">
            <a:avLst/>
          </a:prstGeom>
          <a:ln w="12700">
            <a:miter lim="400000"/>
          </a:ln>
        </p:spPr>
      </p:pic>
    </p:spTree>
    <p:extLst>
      <p:ext uri="{BB962C8B-B14F-4D97-AF65-F5344CB8AC3E}">
        <p14:creationId xmlns:p14="http://schemas.microsoft.com/office/powerpoint/2010/main" val="299340307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 name="Group 380" descr="figures1"/>
          <p:cNvGrpSpPr/>
          <p:nvPr/>
        </p:nvGrpSpPr>
        <p:grpSpPr>
          <a:xfrm>
            <a:off x="3173401" y="2327699"/>
            <a:ext cx="11318592" cy="6766773"/>
            <a:chOff x="0" y="0"/>
            <a:chExt cx="8488684" cy="5074923"/>
          </a:xfrm>
        </p:grpSpPr>
        <p:sp>
          <p:nvSpPr>
            <p:cNvPr id="378" name="Shape 378"/>
            <p:cNvSpPr/>
            <p:nvPr/>
          </p:nvSpPr>
          <p:spPr>
            <a:xfrm>
              <a:off x="139699" y="139699"/>
              <a:ext cx="8209285" cy="4795525"/>
            </a:xfrm>
            <a:prstGeom prst="rect">
              <a:avLst/>
            </a:prstGeom>
            <a:solidFill>
              <a:srgbClr val="B4B4B4"/>
            </a:solidFill>
            <a:ln w="12700" cap="flat">
              <a:noFill/>
              <a:miter lim="400000"/>
            </a:ln>
            <a:effectLst/>
          </p:spPr>
          <p:txBody>
            <a:bodyPr wrap="square" lIns="0" tIns="0" rIns="0" bIns="0" numCol="1" anchor="ctr">
              <a:noAutofit/>
            </a:bodyPr>
            <a:lstStyle/>
            <a:p>
              <a:pPr lvl="0">
                <a:defRPr>
                  <a:latin typeface="Gill Sans Light"/>
                  <a:ea typeface="Gill Sans Light"/>
                  <a:cs typeface="Gill Sans Light"/>
                  <a:sym typeface="Gill Sans Light"/>
                </a:defRPr>
              </a:pPr>
              <a:endParaRPr sz="4800"/>
            </a:p>
          </p:txBody>
        </p:sp>
        <p:pic>
          <p:nvPicPr>
            <p:cNvPr id="379" name="image17.png"/>
            <p:cNvPicPr/>
            <p:nvPr/>
          </p:nvPicPr>
          <p:blipFill>
            <a:blip r:embed="rId3">
              <a:extLst/>
            </a:blip>
            <a:stretch>
              <a:fillRect/>
            </a:stretch>
          </p:blipFill>
          <p:spPr>
            <a:xfrm>
              <a:off x="-1" y="-1"/>
              <a:ext cx="8488685" cy="5074925"/>
            </a:xfrm>
            <a:prstGeom prst="rect">
              <a:avLst/>
            </a:prstGeom>
            <a:ln w="12700" cap="flat">
              <a:noFill/>
              <a:miter lim="400000"/>
            </a:ln>
            <a:effectLst>
              <a:outerShdw blurRad="787400" dist="224247" dir="5400000" rotWithShape="0">
                <a:srgbClr val="000000">
                  <a:alpha val="5242"/>
                </a:srgbClr>
              </a:outerShdw>
              <a:reflection stA="48601" endPos="40000" dir="5400000" sy="-100000" algn="bl" rotWithShape="0"/>
            </a:effectLst>
          </p:spPr>
        </p:pic>
      </p:grpSp>
      <p:sp>
        <p:nvSpPr>
          <p:cNvPr id="381" name="Shape 381"/>
          <p:cNvSpPr/>
          <p:nvPr/>
        </p:nvSpPr>
        <p:spPr>
          <a:xfrm>
            <a:off x="2073349" y="248535"/>
            <a:ext cx="13570221" cy="1828193"/>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wrap="square"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ICU Patients Are Not All Created Equal</a:t>
            </a:r>
            <a:r>
              <a:rPr sz="4400" spc="-52" dirty="0" smtClean="0">
                <a:solidFill>
                  <a:srgbClr val="0000FF"/>
                </a:solidFill>
              </a:rPr>
              <a:t>…</a:t>
            </a:r>
            <a:endParaRPr lang="en-CA" sz="4400" spc="-52" dirty="0" smtClean="0">
              <a:solidFill>
                <a:srgbClr val="0000FF"/>
              </a:solidFill>
            </a:endParaRPr>
          </a:p>
          <a:p>
            <a:pPr lvl="0">
              <a:defRPr sz="1800" b="0" spc="0">
                <a:solidFill>
                  <a:srgbClr val="000000"/>
                </a:solidFill>
              </a:defRPr>
            </a:pPr>
            <a:r>
              <a:rPr sz="4400" spc="-52" dirty="0" smtClean="0">
                <a:solidFill>
                  <a:srgbClr val="0000FF"/>
                </a:solidFill>
              </a:rPr>
              <a:t>Should </a:t>
            </a:r>
            <a:r>
              <a:rPr sz="4400" spc="-52" dirty="0">
                <a:solidFill>
                  <a:srgbClr val="0000FF"/>
                </a:solidFill>
              </a:rPr>
              <a:t>We Expect the Impact of Nutrition Therapy to be the Same Across All Patients?</a:t>
            </a:r>
          </a:p>
        </p:txBody>
      </p:sp>
      <p:pic>
        <p:nvPicPr>
          <p:cNvPr id="7" name="image2.png"/>
          <p:cNvPicPr/>
          <p:nvPr/>
        </p:nvPicPr>
        <p:blipFill>
          <a:blip r:embed="rId4">
            <a:extLst/>
          </a:blip>
          <a:stretch>
            <a:fillRect/>
          </a:stretch>
        </p:blipFill>
        <p:spPr>
          <a:xfrm>
            <a:off x="0" y="183838"/>
            <a:ext cx="1829909" cy="661807"/>
          </a:xfrm>
          <a:prstGeom prst="rect">
            <a:avLst/>
          </a:prstGeom>
          <a:ln w="12700">
            <a:miter lim="400000"/>
          </a:ln>
        </p:spPr>
      </p:pic>
    </p:spTree>
    <p:extLst>
      <p:ext uri="{BB962C8B-B14F-4D97-AF65-F5344CB8AC3E}">
        <p14:creationId xmlns:p14="http://schemas.microsoft.com/office/powerpoint/2010/main" val="13367838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hape 934"/>
          <p:cNvSpPr>
            <a:spLocks noGrp="1"/>
          </p:cNvSpPr>
          <p:nvPr>
            <p:ph type="title"/>
          </p:nvPr>
        </p:nvSpPr>
        <p:spPr>
          <a:xfrm>
            <a:off x="3941182" y="2147147"/>
            <a:ext cx="9457898" cy="1727201"/>
          </a:xfrm>
          <a:prstGeom prst="rect">
            <a:avLst/>
          </a:prstGeom>
        </p:spPr>
        <p:txBody>
          <a:bodyPr lIns="45719" tIns="45719" rIns="45719" bIns="45719" anchor="ctr">
            <a:norm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2800" dirty="0">
                <a:solidFill>
                  <a:srgbClr val="0000FF"/>
                </a:solidFill>
              </a:rPr>
              <a:t>Overall Hypothesis</a:t>
            </a:r>
          </a:p>
        </p:txBody>
      </p:sp>
      <p:sp>
        <p:nvSpPr>
          <p:cNvPr id="935" name="Shape 935"/>
          <p:cNvSpPr>
            <a:spLocks noGrp="1"/>
          </p:cNvSpPr>
          <p:nvPr>
            <p:ph type="body" idx="1"/>
          </p:nvPr>
        </p:nvSpPr>
        <p:spPr>
          <a:xfrm>
            <a:off x="3616970" y="4463144"/>
            <a:ext cx="10041146" cy="4525964"/>
          </a:xfrm>
          <a:prstGeom prst="rect">
            <a:avLst/>
          </a:prstGeom>
        </p:spPr>
        <p:txBody>
          <a:bodyPr lIns="45719" tIns="45719" rIns="45719" bIns="45719" anchor="t">
            <a:normAutofit/>
          </a:bodyPr>
          <a:lstStyle/>
          <a:p>
            <a:r>
              <a:rPr lang="en-GB" sz="2800" dirty="0"/>
              <a:t>Compared to the receiving lower dose of prescribed protein, the prescription of a higher dose of protein/amino acids to nutritionally high-risk critically ill patients will be associated with greater amount of protein delivered and result in improved survival and a quicker rate of recovery. </a:t>
            </a:r>
            <a:endParaRPr lang="en-CA" sz="2800" dirty="0"/>
          </a:p>
        </p:txBody>
      </p:sp>
      <p:sp>
        <p:nvSpPr>
          <p:cNvPr id="936" name="Shape 936"/>
          <p:cNvSpPr/>
          <p:nvPr/>
        </p:nvSpPr>
        <p:spPr>
          <a:xfrm>
            <a:off x="3896449" y="3846395"/>
            <a:ext cx="9547364" cy="1"/>
          </a:xfrm>
          <a:prstGeom prst="line">
            <a:avLst/>
          </a:prstGeom>
          <a:ln w="6350">
            <a:solidFill>
              <a:srgbClr val="5A5F5E"/>
            </a:solidFill>
            <a:miter lim="400000"/>
          </a:ln>
        </p:spPr>
        <p:txBody>
          <a:bodyPr lIns="0" tIns="0" rIns="0" bIns="0" anchor="ctr"/>
          <a:lstStyle/>
          <a:p>
            <a:pPr lvl="0"/>
            <a:endParaRPr/>
          </a:p>
        </p:txBody>
      </p:sp>
      <p:pic>
        <p:nvPicPr>
          <p:cNvPr id="9" name="CCNLogo.png"/>
          <p:cNvPicPr/>
          <p:nvPr/>
        </p:nvPicPr>
        <p:blipFill>
          <a:blip r:embed="rId3">
            <a:extLst/>
          </a:blip>
          <a:stretch>
            <a:fillRect/>
          </a:stretch>
        </p:blipFill>
        <p:spPr>
          <a:xfrm>
            <a:off x="164640" y="194540"/>
            <a:ext cx="2370209" cy="1128934"/>
          </a:xfrm>
          <a:prstGeom prst="rect">
            <a:avLst/>
          </a:prstGeom>
          <a:ln w="12700">
            <a:miter lim="400000"/>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pic>
        <p:nvPicPr>
          <p:cNvPr id="7" name="Effort_Logo.png"/>
          <p:cNvPicPr/>
          <p:nvPr/>
        </p:nvPicPr>
        <p:blipFill>
          <a:blip r:embed="rId5">
            <a:extLst/>
          </a:blip>
          <a:srcRect r="30802" b="51271"/>
          <a:stretch>
            <a:fillRect/>
          </a:stretch>
        </p:blipFill>
        <p:spPr>
          <a:xfrm>
            <a:off x="14430002" y="194540"/>
            <a:ext cx="2910261" cy="1508226"/>
          </a:xfrm>
          <a:prstGeom prst="rect">
            <a:avLst/>
          </a:prstGeom>
          <a:ln w="12700">
            <a:miter lim="400000"/>
          </a:ln>
        </p:spPr>
      </p:pic>
    </p:spTree>
    <p:extLst>
      <p:ext uri="{BB962C8B-B14F-4D97-AF65-F5344CB8AC3E}">
        <p14:creationId xmlns:p14="http://schemas.microsoft.com/office/powerpoint/2010/main" val="3592976358"/>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9573" y="4107620"/>
            <a:ext cx="13847806" cy="5464098"/>
          </a:xfrm>
          <a:prstGeom prst="rect">
            <a:avLst/>
          </a:prstGeom>
        </p:spPr>
      </p:pic>
      <p:pic>
        <p:nvPicPr>
          <p:cNvPr id="3" name="Picture 2"/>
          <p:cNvPicPr>
            <a:picLocks noChangeAspect="1"/>
          </p:cNvPicPr>
          <p:nvPr/>
        </p:nvPicPr>
        <p:blipFill>
          <a:blip r:embed="rId3"/>
          <a:stretch>
            <a:fillRect/>
          </a:stretch>
        </p:blipFill>
        <p:spPr>
          <a:xfrm>
            <a:off x="3831091" y="-1"/>
            <a:ext cx="10464771" cy="4107621"/>
          </a:xfrm>
          <a:prstGeom prst="rect">
            <a:avLst/>
          </a:prstGeom>
        </p:spPr>
      </p:pic>
    </p:spTree>
    <p:extLst>
      <p:ext uri="{BB962C8B-B14F-4D97-AF65-F5344CB8AC3E}">
        <p14:creationId xmlns:p14="http://schemas.microsoft.com/office/powerpoint/2010/main" val="130726850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987778" y="5807449"/>
            <a:ext cx="180177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4000 ICU patients</a:t>
            </a:r>
          </a:p>
        </p:txBody>
      </p:sp>
      <p:sp>
        <p:nvSpPr>
          <p:cNvPr id="138243" name="Rectangle 5"/>
          <p:cNvSpPr>
            <a:spLocks noChangeArrowheads="1"/>
          </p:cNvSpPr>
          <p:nvPr/>
        </p:nvSpPr>
        <p:spPr bwMode="auto">
          <a:xfrm>
            <a:off x="7073151" y="5832266"/>
            <a:ext cx="384721"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160">
                <a:latin typeface="Arial" panose="020B0604020202020204" pitchFamily="34" charset="0"/>
              </a:rPr>
              <a:t>R</a:t>
            </a:r>
            <a:endParaRPr lang="en-US" altLang="en-US" sz="1920">
              <a:latin typeface="Albertus Extra Bold" pitchFamily="34" charset="0"/>
            </a:endParaRPr>
          </a:p>
        </p:txBody>
      </p:sp>
      <p:sp>
        <p:nvSpPr>
          <p:cNvPr id="99332" name="Rectangle 6"/>
          <p:cNvSpPr>
            <a:spLocks noChangeArrowheads="1"/>
          </p:cNvSpPr>
          <p:nvPr/>
        </p:nvSpPr>
        <p:spPr bwMode="auto">
          <a:xfrm>
            <a:off x="7435692" y="4699380"/>
            <a:ext cx="2682240"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&gt;</a:t>
            </a:r>
            <a:r>
              <a:rPr lang="en-US" altLang="en-US" sz="1760" dirty="0">
                <a:latin typeface="Arial" panose="020B0604020202020204" pitchFamily="34" charset="0"/>
              </a:rPr>
              <a:t>2.2 gram/kg/day</a:t>
            </a:r>
            <a:endParaRPr lang="en-US" altLang="en-US" sz="1920" dirty="0">
              <a:latin typeface="Albertus Extra Bold"/>
            </a:endParaRPr>
          </a:p>
        </p:txBody>
      </p:sp>
      <p:sp>
        <p:nvSpPr>
          <p:cNvPr id="99333" name="Rectangle 7"/>
          <p:cNvSpPr>
            <a:spLocks noChangeArrowheads="1"/>
          </p:cNvSpPr>
          <p:nvPr/>
        </p:nvSpPr>
        <p:spPr bwMode="auto">
          <a:xfrm>
            <a:off x="7589604" y="7173385"/>
            <a:ext cx="2457403"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&lt;</a:t>
            </a:r>
            <a:r>
              <a:rPr lang="en-US" altLang="en-US" sz="1760" dirty="0">
                <a:latin typeface="Arial" panose="020B0604020202020204" pitchFamily="34" charset="0"/>
              </a:rPr>
              <a:t>1.2 gram/kg/day</a:t>
            </a:r>
          </a:p>
        </p:txBody>
      </p:sp>
      <p:sp>
        <p:nvSpPr>
          <p:cNvPr id="138246" name="Freeform 10"/>
          <p:cNvSpPr>
            <a:spLocks/>
          </p:cNvSpPr>
          <p:nvPr/>
        </p:nvSpPr>
        <p:spPr bwMode="auto">
          <a:xfrm>
            <a:off x="6804079" y="5744211"/>
            <a:ext cx="866987" cy="785707"/>
          </a:xfrm>
          <a:custGeom>
            <a:avLst/>
            <a:gdLst>
              <a:gd name="T0" fmla="*/ 2147483646 w 2050"/>
              <a:gd name="T1" fmla="*/ 2147483646 h 1857"/>
              <a:gd name="T2" fmla="*/ 2147483646 w 2050"/>
              <a:gd name="T3" fmla="*/ 2147483646 h 1857"/>
              <a:gd name="T4" fmla="*/ 2147483646 w 2050"/>
              <a:gd name="T5" fmla="*/ 2147483646 h 1857"/>
              <a:gd name="T6" fmla="*/ 2147483646 w 2050"/>
              <a:gd name="T7" fmla="*/ 2147483646 h 1857"/>
              <a:gd name="T8" fmla="*/ 2147483646 w 2050"/>
              <a:gd name="T9" fmla="*/ 2147483646 h 1857"/>
              <a:gd name="T10" fmla="*/ 2147483646 w 2050"/>
              <a:gd name="T11" fmla="*/ 2147483646 h 1857"/>
              <a:gd name="T12" fmla="*/ 2147483646 w 2050"/>
              <a:gd name="T13" fmla="*/ 2147483646 h 1857"/>
              <a:gd name="T14" fmla="*/ 2147483646 w 2050"/>
              <a:gd name="T15" fmla="*/ 2147483646 h 1857"/>
              <a:gd name="T16" fmla="*/ 2147483646 w 2050"/>
              <a:gd name="T17" fmla="*/ 0 h 1857"/>
              <a:gd name="T18" fmla="*/ 2147483646 w 2050"/>
              <a:gd name="T19" fmla="*/ 2147483646 h 1857"/>
              <a:gd name="T20" fmla="*/ 2147483646 w 2050"/>
              <a:gd name="T21" fmla="*/ 2147483646 h 1857"/>
              <a:gd name="T22" fmla="*/ 2147483646 w 2050"/>
              <a:gd name="T23" fmla="*/ 2147483646 h 1857"/>
              <a:gd name="T24" fmla="*/ 2147483646 w 2050"/>
              <a:gd name="T25" fmla="*/ 2147483646 h 1857"/>
              <a:gd name="T26" fmla="*/ 2147483646 w 2050"/>
              <a:gd name="T27" fmla="*/ 2147483646 h 1857"/>
              <a:gd name="T28" fmla="*/ 2147483646 w 2050"/>
              <a:gd name="T29" fmla="*/ 2147483646 h 1857"/>
              <a:gd name="T30" fmla="*/ 2147483646 w 2050"/>
              <a:gd name="T31" fmla="*/ 2147483646 h 1857"/>
              <a:gd name="T32" fmla="*/ 0 w 2050"/>
              <a:gd name="T33" fmla="*/ 2147483646 h 1857"/>
              <a:gd name="T34" fmla="*/ 2147483646 w 2050"/>
              <a:gd name="T35" fmla="*/ 2147483646 h 1857"/>
              <a:gd name="T36" fmla="*/ 2147483646 w 2050"/>
              <a:gd name="T37" fmla="*/ 2147483646 h 1857"/>
              <a:gd name="T38" fmla="*/ 2147483646 w 2050"/>
              <a:gd name="T39" fmla="*/ 2147483646 h 1857"/>
              <a:gd name="T40" fmla="*/ 2147483646 w 2050"/>
              <a:gd name="T41" fmla="*/ 2147483646 h 1857"/>
              <a:gd name="T42" fmla="*/ 2147483646 w 2050"/>
              <a:gd name="T43" fmla="*/ 2147483646 h 1857"/>
              <a:gd name="T44" fmla="*/ 2147483646 w 2050"/>
              <a:gd name="T45" fmla="*/ 2147483646 h 1857"/>
              <a:gd name="T46" fmla="*/ 2147483646 w 2050"/>
              <a:gd name="T47" fmla="*/ 2147483646 h 1857"/>
              <a:gd name="T48" fmla="*/ 2147483646 w 2050"/>
              <a:gd name="T49" fmla="*/ 2147483646 h 1857"/>
              <a:gd name="T50" fmla="*/ 2147483646 w 2050"/>
              <a:gd name="T51" fmla="*/ 2147483646 h 1857"/>
              <a:gd name="T52" fmla="*/ 2147483646 w 2050"/>
              <a:gd name="T53" fmla="*/ 2147483646 h 1857"/>
              <a:gd name="T54" fmla="*/ 2147483646 w 2050"/>
              <a:gd name="T55" fmla="*/ 2147483646 h 1857"/>
              <a:gd name="T56" fmla="*/ 2147483646 w 2050"/>
              <a:gd name="T57" fmla="*/ 2147483646 h 1857"/>
              <a:gd name="T58" fmla="*/ 2147483646 w 2050"/>
              <a:gd name="T59" fmla="*/ 2147483646 h 1857"/>
              <a:gd name="T60" fmla="*/ 2147483646 w 2050"/>
              <a:gd name="T61" fmla="*/ 2147483646 h 1857"/>
              <a:gd name="T62" fmla="*/ 2147483646 w 2050"/>
              <a:gd name="T63" fmla="*/ 2147483646 h 1857"/>
              <a:gd name="T64" fmla="*/ 2147483646 w 2050"/>
              <a:gd name="T65" fmla="*/ 2147483646 h 1857"/>
              <a:gd name="T66" fmla="*/ 2147483646 w 2050"/>
              <a:gd name="T67" fmla="*/ 2147483646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sz="3840"/>
          </a:p>
        </p:txBody>
      </p:sp>
      <p:sp>
        <p:nvSpPr>
          <p:cNvPr id="138247" name="Line 11"/>
          <p:cNvSpPr>
            <a:spLocks noChangeShapeType="1"/>
          </p:cNvSpPr>
          <p:nvPr/>
        </p:nvSpPr>
        <p:spPr bwMode="auto">
          <a:xfrm flipV="1">
            <a:off x="7312080" y="5251452"/>
            <a:ext cx="635001" cy="474133"/>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48" name="Freeform 12"/>
          <p:cNvSpPr>
            <a:spLocks/>
          </p:cNvSpPr>
          <p:nvPr/>
        </p:nvSpPr>
        <p:spPr bwMode="auto">
          <a:xfrm>
            <a:off x="7857333" y="5188797"/>
            <a:ext cx="172720" cy="157481"/>
          </a:xfrm>
          <a:custGeom>
            <a:avLst/>
            <a:gdLst>
              <a:gd name="T0" fmla="*/ 0 w 406"/>
              <a:gd name="T1" fmla="*/ 2147483646 h 373"/>
              <a:gd name="T2" fmla="*/ 2147483646 w 406"/>
              <a:gd name="T3" fmla="*/ 0 h 373"/>
              <a:gd name="T4" fmla="*/ 2147483646 w 406"/>
              <a:gd name="T5" fmla="*/ 2147483646 h 373"/>
              <a:gd name="T6" fmla="*/ 2147483646 w 406"/>
              <a:gd name="T7" fmla="*/ 2147483646 h 373"/>
              <a:gd name="T8" fmla="*/ 0 w 406"/>
              <a:gd name="T9" fmla="*/ 2147483646 h 373"/>
              <a:gd name="T10" fmla="*/ 0 60000 65536"/>
              <a:gd name="T11" fmla="*/ 0 60000 65536"/>
              <a:gd name="T12" fmla="*/ 0 60000 65536"/>
              <a:gd name="T13" fmla="*/ 0 60000 65536"/>
              <a:gd name="T14" fmla="*/ 0 60000 65536"/>
              <a:gd name="T15" fmla="*/ 0 w 406"/>
              <a:gd name="T16" fmla="*/ 0 h 373"/>
              <a:gd name="T17" fmla="*/ 406 w 406"/>
              <a:gd name="T18" fmla="*/ 373 h 373"/>
            </a:gdLst>
            <a:ahLst/>
            <a:cxnLst>
              <a:cxn ang="T10">
                <a:pos x="T0" y="T1"/>
              </a:cxn>
              <a:cxn ang="T11">
                <a:pos x="T2" y="T3"/>
              </a:cxn>
              <a:cxn ang="T12">
                <a:pos x="T4" y="T5"/>
              </a:cxn>
              <a:cxn ang="T13">
                <a:pos x="T6" y="T7"/>
              </a:cxn>
              <a:cxn ang="T14">
                <a:pos x="T8" y="T9"/>
              </a:cxn>
            </a:cxnLst>
            <a:rect l="T15" t="T16" r="T17" b="T18"/>
            <a:pathLst>
              <a:path w="406" h="373">
                <a:moveTo>
                  <a:pt x="0" y="71"/>
                </a:moveTo>
                <a:lnTo>
                  <a:pt x="406" y="0"/>
                </a:lnTo>
                <a:lnTo>
                  <a:pt x="218" y="373"/>
                </a:lnTo>
                <a:lnTo>
                  <a:pt x="208" y="148"/>
                </a:lnTo>
                <a:lnTo>
                  <a:pt x="0"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138249" name="Line 13"/>
          <p:cNvSpPr>
            <a:spLocks noChangeShapeType="1"/>
          </p:cNvSpPr>
          <p:nvPr/>
        </p:nvSpPr>
        <p:spPr bwMode="auto">
          <a:xfrm>
            <a:off x="7308692" y="6558704"/>
            <a:ext cx="563881" cy="485986"/>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50" name="Freeform 14"/>
          <p:cNvSpPr>
            <a:spLocks/>
          </p:cNvSpPr>
          <p:nvPr/>
        </p:nvSpPr>
        <p:spPr bwMode="auto">
          <a:xfrm>
            <a:off x="7781133" y="6951557"/>
            <a:ext cx="171026" cy="162560"/>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3"/>
                </a:lnTo>
                <a:lnTo>
                  <a:pt x="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99339" name="Rectangle 4"/>
          <p:cNvSpPr>
            <a:spLocks noChangeArrowheads="1"/>
          </p:cNvSpPr>
          <p:nvPr/>
        </p:nvSpPr>
        <p:spPr bwMode="auto">
          <a:xfrm>
            <a:off x="5238647" y="6106949"/>
            <a:ext cx="130003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Fed </a:t>
            </a:r>
            <a:r>
              <a:rPr lang="en-US" altLang="en-US" sz="1760" dirty="0" err="1">
                <a:latin typeface="Arial" panose="020B0604020202020204" pitchFamily="34" charset="0"/>
              </a:rPr>
              <a:t>enterally</a:t>
            </a:r>
            <a:endParaRPr lang="en-US" altLang="en-US" sz="1760" dirty="0">
              <a:latin typeface="Arial" panose="020B0604020202020204" pitchFamily="34" charset="0"/>
            </a:endParaRPr>
          </a:p>
        </p:txBody>
      </p:sp>
      <p:sp>
        <p:nvSpPr>
          <p:cNvPr id="138252" name="TextBox 41"/>
          <p:cNvSpPr txBox="1">
            <a:spLocks noChangeArrowheads="1"/>
          </p:cNvSpPr>
          <p:nvPr/>
        </p:nvSpPr>
        <p:spPr bwMode="auto">
          <a:xfrm>
            <a:off x="10316051" y="5222664"/>
            <a:ext cx="146304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a:latin typeface="Arial" panose="020B0604020202020204" pitchFamily="34" charset="0"/>
              </a:rPr>
              <a:t>Primary Outcome</a:t>
            </a:r>
          </a:p>
        </p:txBody>
      </p:sp>
      <p:grpSp>
        <p:nvGrpSpPr>
          <p:cNvPr id="138253" name="Group 1"/>
          <p:cNvGrpSpPr>
            <a:grpSpLocks/>
          </p:cNvGrpSpPr>
          <p:nvPr/>
        </p:nvGrpSpPr>
        <p:grpSpPr bwMode="auto">
          <a:xfrm>
            <a:off x="10238159" y="5905929"/>
            <a:ext cx="1540933" cy="1200573"/>
            <a:chOff x="6860792" y="3276600"/>
            <a:chExt cx="1927225" cy="2057400"/>
          </a:xfrm>
        </p:grpSpPr>
        <p:sp>
          <p:nvSpPr>
            <p:cNvPr id="138258" name="Rectangle 40"/>
            <p:cNvSpPr>
              <a:spLocks noChangeArrowheads="1"/>
            </p:cNvSpPr>
            <p:nvPr/>
          </p:nvSpPr>
          <p:spPr bwMode="auto">
            <a:xfrm>
              <a:off x="6934200" y="3276600"/>
              <a:ext cx="1752600" cy="2057400"/>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CA" altLang="en-US" sz="1920">
                <a:solidFill>
                  <a:schemeClr val="tx2"/>
                </a:solidFill>
                <a:latin typeface="Arial" panose="020B0604020202020204" pitchFamily="34" charset="0"/>
              </a:endParaRPr>
            </a:p>
          </p:txBody>
        </p:sp>
        <p:sp>
          <p:nvSpPr>
            <p:cNvPr id="138259" name="TextBox 42"/>
            <p:cNvSpPr txBox="1">
              <a:spLocks noChangeArrowheads="1"/>
            </p:cNvSpPr>
            <p:nvPr/>
          </p:nvSpPr>
          <p:spPr bwMode="auto">
            <a:xfrm>
              <a:off x="6860792" y="3510756"/>
              <a:ext cx="1927225" cy="117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dirty="0">
                  <a:solidFill>
                    <a:srgbClr val="FF0000"/>
                  </a:solidFill>
                  <a:latin typeface="Arial" panose="020B0604020202020204" pitchFamily="34" charset="0"/>
                </a:rPr>
                <a:t>60 day</a:t>
              </a:r>
            </a:p>
            <a:p>
              <a:pPr algn="ctr">
                <a:spcBef>
                  <a:spcPct val="0"/>
                </a:spcBef>
                <a:buFontTx/>
                <a:buNone/>
              </a:pPr>
              <a:r>
                <a:rPr lang="en-CA" altLang="en-US" sz="1920" dirty="0">
                  <a:solidFill>
                    <a:srgbClr val="FF0000"/>
                  </a:solidFill>
                  <a:latin typeface="Arial" panose="020B0604020202020204" pitchFamily="34" charset="0"/>
                </a:rPr>
                <a:t>mortality</a:t>
              </a:r>
            </a:p>
          </p:txBody>
        </p:sp>
      </p:grpSp>
      <p:sp>
        <p:nvSpPr>
          <p:cNvPr id="138255" name="TextBox 19"/>
          <p:cNvSpPr txBox="1">
            <a:spLocks noChangeArrowheads="1"/>
          </p:cNvSpPr>
          <p:nvPr/>
        </p:nvSpPr>
        <p:spPr bwMode="auto">
          <a:xfrm>
            <a:off x="7877651" y="5771306"/>
            <a:ext cx="15240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280" dirty="0">
                <a:latin typeface="Arial" panose="020B0604020202020204" pitchFamily="34" charset="0"/>
              </a:rPr>
              <a:t>Stratified by:</a:t>
            </a:r>
          </a:p>
          <a:p>
            <a:pPr algn="ctr">
              <a:spcBef>
                <a:spcPct val="0"/>
              </a:spcBef>
              <a:buFontTx/>
              <a:buNone/>
            </a:pPr>
            <a:r>
              <a:rPr lang="en-CA" altLang="en-US" sz="1280" dirty="0">
                <a:latin typeface="Arial" panose="020B0604020202020204" pitchFamily="34" charset="0"/>
              </a:rPr>
              <a:t>Site</a:t>
            </a:r>
          </a:p>
          <a:p>
            <a:pPr algn="ctr">
              <a:spcBef>
                <a:spcPct val="0"/>
              </a:spcBef>
              <a:buFontTx/>
              <a:buNone/>
            </a:pPr>
            <a:r>
              <a:rPr lang="en-CA" altLang="en-US" sz="1280" dirty="0">
                <a:latin typeface="Arial" panose="020B0604020202020204" pitchFamily="34" charset="0"/>
              </a:rPr>
              <a:t>BMI</a:t>
            </a:r>
          </a:p>
          <a:p>
            <a:pPr algn="ctr">
              <a:spcBef>
                <a:spcPct val="0"/>
              </a:spcBef>
              <a:buFontTx/>
              <a:buNone/>
            </a:pPr>
            <a:r>
              <a:rPr lang="en-CA" altLang="en-US" sz="1280" dirty="0">
                <a:latin typeface="Arial" panose="020B0604020202020204" pitchFamily="34" charset="0"/>
              </a:rPr>
              <a:t>Med vs </a:t>
            </a:r>
            <a:r>
              <a:rPr lang="en-CA" altLang="en-US" sz="1280" dirty="0" err="1">
                <a:latin typeface="Arial" panose="020B0604020202020204" pitchFamily="34" charset="0"/>
              </a:rPr>
              <a:t>Surg</a:t>
            </a:r>
            <a:endParaRPr lang="en-CA" altLang="en-US" sz="1280" dirty="0">
              <a:latin typeface="Arial" panose="020B0604020202020204" pitchFamily="34" charset="0"/>
            </a:endParaRPr>
          </a:p>
        </p:txBody>
      </p:sp>
      <p:sp>
        <p:nvSpPr>
          <p:cNvPr id="138256" name="Rectangle 33"/>
          <p:cNvSpPr>
            <a:spLocks noChangeArrowheads="1"/>
          </p:cNvSpPr>
          <p:nvPr/>
        </p:nvSpPr>
        <p:spPr bwMode="auto">
          <a:xfrm>
            <a:off x="2571181" y="2216106"/>
            <a:ext cx="121369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3600" b="1" dirty="0">
                <a:solidFill>
                  <a:srgbClr val="0052E2"/>
                </a:solidFill>
                <a:latin typeface="Avenir Next Condensed"/>
              </a:rPr>
              <a:t>The </a:t>
            </a:r>
            <a:r>
              <a:rPr lang="en-CA" altLang="en-US" sz="3600" b="1" u="sng" dirty="0">
                <a:solidFill>
                  <a:srgbClr val="0052E2"/>
                </a:solidFill>
                <a:latin typeface="Avenir Next Condensed"/>
              </a:rPr>
              <a:t>Eff</a:t>
            </a:r>
            <a:r>
              <a:rPr lang="en-CA" altLang="en-US" sz="3600" b="1" dirty="0">
                <a:solidFill>
                  <a:srgbClr val="0052E2"/>
                </a:solidFill>
                <a:latin typeface="Avenir Next Condensed"/>
              </a:rPr>
              <a:t>ect </a:t>
            </a:r>
            <a:r>
              <a:rPr lang="en-CA" altLang="en-US" sz="3600" b="1" u="sng" dirty="0">
                <a:solidFill>
                  <a:srgbClr val="0052E2"/>
                </a:solidFill>
                <a:latin typeface="Avenir Next Condensed"/>
              </a:rPr>
              <a:t>o</a:t>
            </a:r>
            <a:r>
              <a:rPr lang="en-CA" altLang="en-US" sz="3600" b="1" dirty="0">
                <a:solidFill>
                  <a:srgbClr val="0052E2"/>
                </a:solidFill>
                <a:latin typeface="Avenir Next Condensed"/>
              </a:rPr>
              <a:t>f Higher P</a:t>
            </a:r>
            <a:r>
              <a:rPr lang="en-CA" altLang="en-US" sz="3600" b="1" u="sng" dirty="0">
                <a:solidFill>
                  <a:srgbClr val="0052E2"/>
                </a:solidFill>
                <a:latin typeface="Avenir Next Condensed"/>
              </a:rPr>
              <a:t>r</a:t>
            </a:r>
            <a:r>
              <a:rPr lang="en-CA" altLang="en-US" sz="3600" b="1" dirty="0">
                <a:solidFill>
                  <a:srgbClr val="0052E2"/>
                </a:solidFill>
                <a:latin typeface="Avenir Next Condensed"/>
              </a:rPr>
              <a:t>otein Dosing </a:t>
            </a:r>
          </a:p>
          <a:p>
            <a:pPr algn="ctr">
              <a:spcBef>
                <a:spcPct val="0"/>
              </a:spcBef>
              <a:buFontTx/>
              <a:buNone/>
            </a:pPr>
            <a:r>
              <a:rPr lang="en-CA" altLang="en-US" sz="3600" b="1" dirty="0">
                <a:solidFill>
                  <a:srgbClr val="0052E2"/>
                </a:solidFill>
                <a:latin typeface="Avenir Next Condensed"/>
              </a:rPr>
              <a:t>in Critically Ill Patien</a:t>
            </a:r>
            <a:r>
              <a:rPr lang="en-CA" altLang="en-US" sz="3600" b="1" u="sng" dirty="0">
                <a:solidFill>
                  <a:srgbClr val="0052E2"/>
                </a:solidFill>
                <a:latin typeface="Avenir Next Condensed"/>
              </a:rPr>
              <a:t>t</a:t>
            </a:r>
            <a:r>
              <a:rPr lang="en-CA" altLang="en-US" sz="3600" b="1" dirty="0">
                <a:solidFill>
                  <a:srgbClr val="0052E2"/>
                </a:solidFill>
                <a:latin typeface="Avenir Next Condensed"/>
              </a:rPr>
              <a:t>s:</a:t>
            </a:r>
          </a:p>
          <a:p>
            <a:pPr algn="ctr">
              <a:spcBef>
                <a:spcPct val="0"/>
              </a:spcBef>
              <a:buFontTx/>
              <a:buNone/>
            </a:pPr>
            <a:r>
              <a:rPr lang="en-CA" altLang="en-US" sz="3600" b="1" dirty="0">
                <a:solidFill>
                  <a:srgbClr val="0052E2"/>
                </a:solidFill>
                <a:latin typeface="Avenir Next Condensed"/>
              </a:rPr>
              <a:t>The EFFORT Trial </a:t>
            </a:r>
          </a:p>
        </p:txBody>
      </p:sp>
      <p:sp>
        <p:nvSpPr>
          <p:cNvPr id="138257" name="TextBox 1"/>
          <p:cNvSpPr txBox="1">
            <a:spLocks noChangeArrowheads="1"/>
          </p:cNvSpPr>
          <p:nvPr/>
        </p:nvSpPr>
        <p:spPr bwMode="auto">
          <a:xfrm>
            <a:off x="4362291" y="8162292"/>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800" dirty="0"/>
              <a:t>A multicentre, pragmatic, volunteer-driven, registry-based, randomized, clinical trial. </a:t>
            </a:r>
            <a:endParaRPr lang="en-CA" sz="2800" dirty="0"/>
          </a:p>
        </p:txBody>
      </p:sp>
      <p:pic>
        <p:nvPicPr>
          <p:cNvPr id="21" name="Picture 20"/>
          <p:cNvPicPr/>
          <p:nvPr/>
        </p:nvPicPr>
        <p:blipFill rotWithShape="1">
          <a:blip r:embed="rId3"/>
          <a:srcRect t="26122" b="40705"/>
          <a:stretch/>
        </p:blipFill>
        <p:spPr bwMode="auto">
          <a:xfrm>
            <a:off x="2743712" y="4028408"/>
            <a:ext cx="11915070" cy="36077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3" name="Effort_Logo.png"/>
          <p:cNvPicPr/>
          <p:nvPr/>
        </p:nvPicPr>
        <p:blipFill>
          <a:blip r:embed="rId4">
            <a:extLst/>
          </a:blip>
          <a:srcRect r="30802" b="51271"/>
          <a:stretch>
            <a:fillRect/>
          </a:stretch>
        </p:blipFill>
        <p:spPr>
          <a:xfrm>
            <a:off x="14336064" y="194540"/>
            <a:ext cx="2910261" cy="1508226"/>
          </a:xfrm>
          <a:prstGeom prst="rect">
            <a:avLst/>
          </a:prstGeom>
          <a:ln w="12700">
            <a:miter lim="400000"/>
          </a:ln>
        </p:spPr>
      </p:pic>
      <p:pic>
        <p:nvPicPr>
          <p:cNvPr id="22" name="CCNLogo.png"/>
          <p:cNvPicPr/>
          <p:nvPr/>
        </p:nvPicPr>
        <p:blipFill>
          <a:blip r:embed="rId5">
            <a:extLst/>
          </a:blip>
          <a:stretch>
            <a:fillRect/>
          </a:stretch>
        </p:blipFill>
        <p:spPr>
          <a:xfrm>
            <a:off x="0" y="194540"/>
            <a:ext cx="2370209" cy="1128934"/>
          </a:xfrm>
          <a:prstGeom prst="rect">
            <a:avLst/>
          </a:prstGeom>
          <a:ln w="12700">
            <a:miter lim="400000"/>
          </a:ln>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255427227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b="1" cap="none" dirty="0" smtClean="0">
                <a:solidFill>
                  <a:srgbClr val="0000FF"/>
                </a:solidFill>
                <a:latin typeface="Avenir Next Condensed"/>
              </a:rPr>
              <a:t>Several Negative Large Scale RCTs </a:t>
            </a:r>
            <a:br>
              <a:rPr lang="en-CA" sz="4400" b="1" cap="none" dirty="0" smtClean="0">
                <a:solidFill>
                  <a:srgbClr val="0000FF"/>
                </a:solidFill>
                <a:latin typeface="Avenir Next Condensed"/>
              </a:rPr>
            </a:br>
            <a:r>
              <a:rPr lang="en-CA" sz="4400" b="1" cap="none" dirty="0" smtClean="0">
                <a:solidFill>
                  <a:srgbClr val="0000FF"/>
                </a:solidFill>
                <a:latin typeface="Avenir Next Condensed"/>
              </a:rPr>
              <a:t>in Critical Care Nutrition</a:t>
            </a:r>
            <a:endParaRPr lang="en-CA" sz="4400" b="1" cap="none" dirty="0">
              <a:solidFill>
                <a:srgbClr val="0000FF"/>
              </a:solidFill>
              <a:latin typeface="Avenir Next Condensed"/>
            </a:endParaRPr>
          </a:p>
        </p:txBody>
      </p:sp>
      <p:sp>
        <p:nvSpPr>
          <p:cNvPr id="3" name="Content Placeholder 2"/>
          <p:cNvSpPr>
            <a:spLocks noGrp="1"/>
          </p:cNvSpPr>
          <p:nvPr>
            <p:ph idx="1"/>
          </p:nvPr>
        </p:nvSpPr>
        <p:spPr>
          <a:xfrm>
            <a:off x="833038" y="2267604"/>
            <a:ext cx="5912978" cy="7160876"/>
          </a:xfrm>
        </p:spPr>
        <p:txBody>
          <a:bodyPr>
            <a:normAutofit fontScale="85000" lnSpcReduction="20000"/>
          </a:bodyPr>
          <a:lstStyle/>
          <a:p>
            <a:r>
              <a:rPr lang="en-CA" sz="4300" dirty="0" err="1"/>
              <a:t>EPaNIC</a:t>
            </a:r>
            <a:r>
              <a:rPr lang="en-CA" sz="7200" dirty="0"/>
              <a:t> </a:t>
            </a:r>
            <a:r>
              <a:rPr lang="en-CA" sz="3300" i="1" dirty="0"/>
              <a:t>NEJM 2011</a:t>
            </a:r>
          </a:p>
          <a:p>
            <a:r>
              <a:rPr lang="en-CA" sz="4551" dirty="0" smtClean="0"/>
              <a:t>EDEN </a:t>
            </a:r>
            <a:r>
              <a:rPr lang="en-CA" sz="3000" i="1" dirty="0" smtClean="0"/>
              <a:t>JAMA 2012</a:t>
            </a:r>
            <a:endParaRPr lang="en-CA" sz="3000" i="1" dirty="0"/>
          </a:p>
          <a:p>
            <a:r>
              <a:rPr lang="en-CA" sz="4551" dirty="0" smtClean="0"/>
              <a:t>PERMIT </a:t>
            </a:r>
            <a:r>
              <a:rPr lang="en-CA" sz="3000" i="1" dirty="0" smtClean="0"/>
              <a:t>NEJM 2015</a:t>
            </a:r>
            <a:endParaRPr lang="en-CA" sz="3000" i="1" dirty="0"/>
          </a:p>
          <a:p>
            <a:r>
              <a:rPr lang="en-CA" sz="4551" dirty="0" smtClean="0"/>
              <a:t>NEPHROPROTECT </a:t>
            </a:r>
            <a:r>
              <a:rPr lang="en-CA" sz="3300" i="1" dirty="0" smtClean="0"/>
              <a:t>ICM 2015</a:t>
            </a:r>
            <a:endParaRPr lang="en-CA" sz="3300" i="1" dirty="0"/>
          </a:p>
          <a:p>
            <a:r>
              <a:rPr lang="en-CA" sz="4551" dirty="0" smtClean="0"/>
              <a:t>EAT-ICU </a:t>
            </a:r>
            <a:r>
              <a:rPr lang="en-CA" sz="3300" i="1" dirty="0" smtClean="0"/>
              <a:t>ICM 2017</a:t>
            </a:r>
            <a:endParaRPr lang="en-CA" sz="3300" i="1" dirty="0"/>
          </a:p>
        </p:txBody>
      </p:sp>
      <p:sp>
        <p:nvSpPr>
          <p:cNvPr id="4" name="Slide Number Placeholder 3"/>
          <p:cNvSpPr>
            <a:spLocks noGrp="1"/>
          </p:cNvSpPr>
          <p:nvPr>
            <p:ph type="sldNum" sz="quarter" idx="4294967295"/>
          </p:nvPr>
        </p:nvSpPr>
        <p:spPr>
          <a:xfrm>
            <a:off x="16102737" y="9428480"/>
            <a:ext cx="1237261" cy="325120"/>
          </a:xfrm>
          <a:prstGeom prst="rect">
            <a:avLst/>
          </a:prstGeom>
        </p:spPr>
        <p:txBody>
          <a:bodyPr/>
          <a:lstStyle/>
          <a:p>
            <a:fld id="{9236ED89-1BF2-7847-A31D-1017BCBB9D10}" type="slidenum">
              <a:rPr lang="en-US" smtClean="0"/>
              <a:pPr/>
              <a:t>3</a:t>
            </a:fld>
            <a:endParaRPr lang="en-US" dirty="0"/>
          </a:p>
        </p:txBody>
      </p:sp>
      <p:pic>
        <p:nvPicPr>
          <p:cNvPr id="8" name="image2.png"/>
          <p:cNvPicPr/>
          <p:nvPr/>
        </p:nvPicPr>
        <p:blipFill>
          <a:blip r:embed="rId2">
            <a:extLst/>
          </a:blip>
          <a:stretch>
            <a:fillRect/>
          </a:stretch>
        </p:blipFill>
        <p:spPr>
          <a:xfrm>
            <a:off x="80491" y="183761"/>
            <a:ext cx="1829854" cy="661787"/>
          </a:xfrm>
          <a:prstGeom prst="rect">
            <a:avLst/>
          </a:prstGeom>
          <a:ln w="12700">
            <a:miter lim="400000"/>
          </a:ln>
        </p:spPr>
      </p:pic>
      <p:sp>
        <p:nvSpPr>
          <p:cNvPr id="9" name="Shape 41"/>
          <p:cNvSpPr/>
          <p:nvPr/>
        </p:nvSpPr>
        <p:spPr>
          <a:xfrm>
            <a:off x="3008545" y="2347852"/>
            <a:ext cx="10609494"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4226" y="2746206"/>
            <a:ext cx="3613096" cy="4846137"/>
          </a:xfrm>
          <a:prstGeom prst="rect">
            <a:avLst/>
          </a:prstGeom>
        </p:spPr>
      </p:pic>
      <p:pic>
        <p:nvPicPr>
          <p:cNvPr id="1026"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4361" y="7742137"/>
            <a:ext cx="7798093" cy="15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7104906" y="4700954"/>
            <a:ext cx="3527925" cy="1465384"/>
          </a:xfrm>
          <a:prstGeom prst="rightArrow">
            <a:avLst/>
          </a:prstGeom>
          <a:solidFill>
            <a:srgbClr val="0000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336358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5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p:nvPr/>
        </p:nvSpPr>
        <p:spPr>
          <a:xfrm>
            <a:off x="3190197" y="4071023"/>
            <a:ext cx="10836494" cy="516194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257175"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Clinical registries are established tools for auditing clinical standards and benchmarking QI initiatives</a:t>
            </a:r>
            <a:endParaRPr lang="en-US"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Data from clinical registries can be used to formulate hypothesis</a:t>
            </a:r>
            <a:endParaRPr lang="en-US"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With appropriate methods, make causal inferences (albeit weaker inference)</a:t>
            </a:r>
            <a:endParaRPr lang="en-US"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Results more generalizable</a:t>
            </a:r>
            <a:endParaRPr lang="en-US"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p:txBody>
      </p:sp>
      <p:grpSp>
        <p:nvGrpSpPr>
          <p:cNvPr id="421" name="Group 421"/>
          <p:cNvGrpSpPr/>
          <p:nvPr/>
        </p:nvGrpSpPr>
        <p:grpSpPr>
          <a:xfrm>
            <a:off x="2975959" y="1328200"/>
            <a:ext cx="10836494" cy="2540656"/>
            <a:chOff x="-88900" y="-50800"/>
            <a:chExt cx="9992183" cy="1993868"/>
          </a:xfrm>
        </p:grpSpPr>
        <p:pic>
          <p:nvPicPr>
            <p:cNvPr id="420" name="image.png"/>
            <p:cNvPicPr/>
            <p:nvPr/>
          </p:nvPicPr>
          <p:blipFill>
            <a:blip r:embed="rId2">
              <a:extLst/>
            </a:blip>
            <a:srcRect/>
            <a:stretch>
              <a:fillRect/>
            </a:stretch>
          </p:blipFill>
          <p:spPr>
            <a:xfrm>
              <a:off x="0" y="0"/>
              <a:ext cx="9814384" cy="1752569"/>
            </a:xfrm>
            <a:prstGeom prst="rect">
              <a:avLst/>
            </a:prstGeom>
            <a:ln>
              <a:noFill/>
            </a:ln>
            <a:effectLst/>
          </p:spPr>
        </p:pic>
        <p:pic>
          <p:nvPicPr>
            <p:cNvPr id="419" name="Picture 418"/>
            <p:cNvPicPr/>
            <p:nvPr/>
          </p:nvPicPr>
          <p:blipFill>
            <a:blip r:embed="rId3">
              <a:extLst/>
            </a:blip>
            <a:stretch>
              <a:fillRect/>
            </a:stretch>
          </p:blipFill>
          <p:spPr>
            <a:xfrm>
              <a:off x="-88900" y="-50800"/>
              <a:ext cx="9992184" cy="1993869"/>
            </a:xfrm>
            <a:prstGeom prst="rect">
              <a:avLst/>
            </a:prstGeom>
            <a:effectLst/>
          </p:spPr>
        </p:pic>
      </p:grpSp>
      <p:sp>
        <p:nvSpPr>
          <p:cNvPr id="422" name="Shape 422"/>
          <p:cNvSpPr/>
          <p:nvPr/>
        </p:nvSpPr>
        <p:spPr>
          <a:xfrm>
            <a:off x="7069931" y="9192651"/>
            <a:ext cx="3200400"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dirty="0"/>
              <a:t>NEJM 369;17:1579</a:t>
            </a:r>
          </a:p>
        </p:txBody>
      </p:sp>
      <p:pic>
        <p:nvPicPr>
          <p:cNvPr id="9" name="CCNLogo.png"/>
          <p:cNvPicPr/>
          <p:nvPr/>
        </p:nvPicPr>
        <p:blipFill>
          <a:blip r:embed="rId4">
            <a:extLst/>
          </a:blip>
          <a:stretch>
            <a:fillRect/>
          </a:stretch>
        </p:blipFill>
        <p:spPr>
          <a:xfrm>
            <a:off x="2227900" y="194541"/>
            <a:ext cx="2298020" cy="803133"/>
          </a:xfrm>
          <a:prstGeom prst="rect">
            <a:avLst/>
          </a:prstGeom>
          <a:ln w="12700">
            <a:miter lim="400000"/>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
            <a:ext cx="2086079" cy="1150189"/>
          </a:xfrm>
          <a:prstGeom prst="rect">
            <a:avLst/>
          </a:prstGeom>
        </p:spPr>
      </p:pic>
    </p:spTree>
    <p:extLst>
      <p:ext uri="{BB962C8B-B14F-4D97-AF65-F5344CB8AC3E}">
        <p14:creationId xmlns:p14="http://schemas.microsoft.com/office/powerpoint/2010/main" val="751817482"/>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nvSpPr>
        <p:spPr>
          <a:xfrm>
            <a:off x="5806160" y="9366762"/>
            <a:ext cx="6377259"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dirty="0"/>
              <a:t>Am Heart J 2010:160:1042</a:t>
            </a:r>
            <a:r>
              <a:rPr lang="en-CA" dirty="0"/>
              <a:t> and NEJM 2013;369:1587</a:t>
            </a:r>
            <a:endParaRPr dirty="0"/>
          </a:p>
        </p:txBody>
      </p:sp>
      <p:sp>
        <p:nvSpPr>
          <p:cNvPr id="428" name="Shape 428"/>
          <p:cNvSpPr>
            <a:spLocks noGrp="1"/>
          </p:cNvSpPr>
          <p:nvPr>
            <p:ph type="body" idx="1"/>
          </p:nvPr>
        </p:nvSpPr>
        <p:spPr>
          <a:xfrm>
            <a:off x="3072211" y="4079210"/>
            <a:ext cx="11448546" cy="5379127"/>
          </a:xfrm>
          <a:prstGeom prst="rect">
            <a:avLst/>
          </a:prstGeom>
        </p:spPr>
        <p:txBody>
          <a:bodyPr lIns="45719" tIns="45719" rIns="45719" bIns="45719" anchor="t">
            <a:normAutofit/>
          </a:bodyPr>
          <a:lstStyle/>
          <a:p>
            <a:pPr marL="304800" indent="-304800" defTabSz="457200">
              <a:spcBef>
                <a:spcPts val="0"/>
              </a:spcBef>
              <a:buSzPct val="100000"/>
              <a:defRPr sz="1800">
                <a:solidFill>
                  <a:srgbClr val="000000"/>
                </a:solidFill>
              </a:defRPr>
            </a:pPr>
            <a:r>
              <a:rPr sz="2400" dirty="0">
                <a:latin typeface="Avenir Book"/>
                <a:ea typeface="Avenir Book"/>
                <a:cs typeface="Avenir Book"/>
                <a:sym typeface="Avenir Book"/>
              </a:rPr>
              <a:t>Randomized patients undergoing angioplasty to manual thrombus aspiration or usual care. </a:t>
            </a:r>
            <a:endParaRPr lang="en-US"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endParaRPr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r>
              <a:rPr sz="2400" dirty="0">
                <a:latin typeface="Avenir Book"/>
                <a:ea typeface="Avenir Book"/>
                <a:cs typeface="Avenir Book"/>
                <a:sym typeface="Avenir Book"/>
              </a:rPr>
              <a:t>Used existing national cardiac registries</a:t>
            </a:r>
            <a:endParaRPr lang="en-US"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endParaRPr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r>
              <a:rPr sz="2400" dirty="0">
                <a:latin typeface="Avenir Book"/>
                <a:ea typeface="Avenir Book"/>
                <a:cs typeface="Avenir Book"/>
                <a:sym typeface="Avenir Book"/>
              </a:rPr>
              <a:t>Over 7000 patients were efficiently recruited from the registry to evaluate the study question and aside from the randomized intervention, the trial imposed no other study procedures and all data were collected by existing registries supported by funds from national or other hospital sources. </a:t>
            </a:r>
            <a:endParaRPr lang="en-US"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endParaRPr lang="en-CA"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r>
              <a:rPr lang="en-US" altLang="en-US" sz="2400" dirty="0"/>
              <a:t>Total incremental cost 300,000 Euros; 50 Euros/patient enrolled!</a:t>
            </a:r>
            <a:endParaRPr lang="en-CA" altLang="en-US" sz="2400" dirty="0"/>
          </a:p>
          <a:p>
            <a:pPr marL="0" indent="0" defTabSz="457200">
              <a:spcBef>
                <a:spcPts val="0"/>
              </a:spcBef>
              <a:buSzPct val="100000"/>
              <a:buNone/>
              <a:defRPr sz="1800">
                <a:solidFill>
                  <a:srgbClr val="000000"/>
                </a:solidFill>
              </a:defRPr>
            </a:pPr>
            <a:endParaRPr sz="2400" dirty="0">
              <a:latin typeface="Avenir Book"/>
              <a:ea typeface="Avenir Book"/>
              <a:cs typeface="Avenir Book"/>
              <a:sym typeface="Avenir Book"/>
            </a:endParaRPr>
          </a:p>
        </p:txBody>
      </p:sp>
      <p:pic>
        <p:nvPicPr>
          <p:cNvPr id="2" name="Picture 1"/>
          <p:cNvPicPr>
            <a:picLocks noChangeAspect="1"/>
          </p:cNvPicPr>
          <p:nvPr/>
        </p:nvPicPr>
        <p:blipFill>
          <a:blip r:embed="rId3"/>
          <a:stretch>
            <a:fillRect/>
          </a:stretch>
        </p:blipFill>
        <p:spPr>
          <a:xfrm>
            <a:off x="4229182" y="318482"/>
            <a:ext cx="9132002" cy="3505239"/>
          </a:xfrm>
          <a:prstGeom prst="rect">
            <a:avLst/>
          </a:prstGeom>
        </p:spPr>
      </p:pic>
      <p:pic>
        <p:nvPicPr>
          <p:cNvPr id="6" name="CCNLogo.png"/>
          <p:cNvPicPr/>
          <p:nvPr/>
        </p:nvPicPr>
        <p:blipFill>
          <a:blip r:embed="rId4">
            <a:extLst/>
          </a:blip>
          <a:stretch>
            <a:fillRect/>
          </a:stretch>
        </p:blipFill>
        <p:spPr>
          <a:xfrm>
            <a:off x="2227901" y="194540"/>
            <a:ext cx="1688620" cy="571270"/>
          </a:xfrm>
          <a:prstGeom prst="rect">
            <a:avLst/>
          </a:prstGeom>
          <a:ln w="12700">
            <a:miter lim="400000"/>
          </a:ln>
        </p:spPr>
      </p:pic>
    </p:spTree>
    <p:extLst>
      <p:ext uri="{BB962C8B-B14F-4D97-AF65-F5344CB8AC3E}">
        <p14:creationId xmlns:p14="http://schemas.microsoft.com/office/powerpoint/2010/main" val="1995330650"/>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p:cNvSpPr>
          <p:nvPr>
            <p:ph type="title"/>
          </p:nvPr>
        </p:nvSpPr>
        <p:spPr>
          <a:xfrm>
            <a:off x="2708815" y="1444163"/>
            <a:ext cx="11922632" cy="1611168"/>
          </a:xfrm>
          <a:prstGeom prst="rect">
            <a:avLst/>
          </a:prstGeom>
        </p:spPr>
        <p:txBody>
          <a:bodyPr lIns="45719" tIns="45719" rIns="45719" bIns="45719" anchor="ctr">
            <a:normAutofit fontScale="90000"/>
          </a:bodyPr>
          <a:lstStyle/>
          <a:p>
            <a:pPr lvl="0">
              <a:lnSpc>
                <a:spcPct val="90000"/>
              </a:lnSpc>
              <a:defRPr sz="1800" cap="none">
                <a:solidFill>
                  <a:srgbClr val="000000"/>
                </a:solidFill>
              </a:defRPr>
            </a:pPr>
            <a:r>
              <a:rPr sz="4000" b="1" spc="-40" dirty="0">
                <a:solidFill>
                  <a:srgbClr val="0052E2"/>
                </a:solidFill>
                <a:latin typeface="Avenir Next Condensed"/>
                <a:ea typeface="Avenir Next Condensed"/>
                <a:cs typeface="Avenir Next Condensed"/>
                <a:sym typeface="Avenir Next Condensed"/>
              </a:rPr>
              <a:t>Registry-based Randomized Clinical Trials (RRCT)</a:t>
            </a:r>
            <a:br>
              <a:rPr sz="4000" b="1" spc="-40" dirty="0">
                <a:solidFill>
                  <a:srgbClr val="0052E2"/>
                </a:solidFill>
                <a:latin typeface="Avenir Next Condensed"/>
                <a:ea typeface="Avenir Next Condensed"/>
                <a:cs typeface="Avenir Next Condensed"/>
                <a:sym typeface="Avenir Next Condensed"/>
              </a:rPr>
            </a:br>
            <a:r>
              <a:rPr sz="4000" b="1" spc="-40" dirty="0">
                <a:solidFill>
                  <a:srgbClr val="0052E2"/>
                </a:solidFill>
                <a:latin typeface="Avenir Next Condensed"/>
                <a:ea typeface="Avenir Next Condensed"/>
                <a:cs typeface="Avenir Next Condensed"/>
                <a:sym typeface="Avenir Next Condensed"/>
              </a:rPr>
              <a:t>A possible solution?</a:t>
            </a:r>
          </a:p>
        </p:txBody>
      </p:sp>
      <p:sp>
        <p:nvSpPr>
          <p:cNvPr id="433" name="Shape 433"/>
          <p:cNvSpPr>
            <a:spLocks noGrp="1"/>
          </p:cNvSpPr>
          <p:nvPr>
            <p:ph type="body" idx="1"/>
          </p:nvPr>
        </p:nvSpPr>
        <p:spPr>
          <a:xfrm>
            <a:off x="3306419" y="3443804"/>
            <a:ext cx="10921041" cy="3239333"/>
          </a:xfrm>
          <a:prstGeom prst="rect">
            <a:avLst/>
          </a:prstGeom>
        </p:spPr>
        <p:txBody>
          <a:bodyPr lIns="45719" tIns="45719" rIns="45719" bIns="45719" anchor="t">
            <a:normAutofit/>
          </a:bodyPr>
          <a:lstStyle>
            <a:lvl1pPr marL="257175" indent="-257175" defTabSz="457200">
              <a:spcBef>
                <a:spcPts val="0"/>
              </a:spcBef>
              <a:buSzPct val="100000"/>
              <a:defRPr sz="2400">
                <a:solidFill>
                  <a:srgbClr val="000000"/>
                </a:solidFill>
                <a:latin typeface="Avenir Book"/>
                <a:ea typeface="Avenir Book"/>
                <a:cs typeface="Avenir Book"/>
                <a:sym typeface="Avenir Book"/>
              </a:defRPr>
            </a:lvl1pPr>
          </a:lstStyle>
          <a:p>
            <a:pPr lvl="0">
              <a:defRPr sz="1800"/>
            </a:pPr>
            <a:r>
              <a:rPr sz="2800" dirty="0"/>
              <a:t>Recent experience with large scale, multi-center, observational studies conducted by volunteers in hundreds of ICUs around the world opens the possibility of using the same International Nutrition Survey</a:t>
            </a:r>
            <a:r>
              <a:rPr lang="en-CA" sz="2800" dirty="0"/>
              <a:t> (INS)</a:t>
            </a:r>
            <a:r>
              <a:rPr sz="2800" dirty="0"/>
              <a:t> infrastructure to support large scale, randomized trials. </a:t>
            </a:r>
          </a:p>
        </p:txBody>
      </p:sp>
      <p:grpSp>
        <p:nvGrpSpPr>
          <p:cNvPr id="436" name="Group 436"/>
          <p:cNvGrpSpPr/>
          <p:nvPr/>
        </p:nvGrpSpPr>
        <p:grpSpPr>
          <a:xfrm>
            <a:off x="4898231" y="6403405"/>
            <a:ext cx="9553742" cy="1643525"/>
            <a:chOff x="0" y="0"/>
            <a:chExt cx="9553742" cy="1643524"/>
          </a:xfrm>
        </p:grpSpPr>
        <p:sp>
          <p:nvSpPr>
            <p:cNvPr id="434" name="Shape 434"/>
            <p:cNvSpPr/>
            <p:nvPr/>
          </p:nvSpPr>
          <p:spPr>
            <a:xfrm>
              <a:off x="0" y="517298"/>
              <a:ext cx="1676400" cy="761969"/>
            </a:xfrm>
            <a:prstGeom prst="rightArrow">
              <a:avLst>
                <a:gd name="adj1" fmla="val 50000"/>
                <a:gd name="adj2" fmla="val 50001"/>
              </a:avLst>
            </a:prstGeom>
            <a:solidFill>
              <a:srgbClr val="808785"/>
            </a:solidFill>
            <a:ln w="12700" cap="flat">
              <a:noFill/>
              <a:miter lim="400000"/>
            </a:ln>
            <a:effectLst/>
          </p:spPr>
          <p:txBody>
            <a:bodyPr wrap="square" lIns="45719" tIns="45719" rIns="45719" bIns="45719" numCol="1" anchor="t">
              <a:noAutofit/>
            </a:bodyPr>
            <a:lstStyle/>
            <a:p>
              <a:pPr defTabSz="914400">
                <a:defRPr sz="2400">
                  <a:solidFill>
                    <a:srgbClr val="FFFF00"/>
                  </a:solidFill>
                  <a:latin typeface="Arial"/>
                  <a:ea typeface="Arial"/>
                  <a:cs typeface="Arial"/>
                  <a:sym typeface="Arial"/>
                </a:defRPr>
              </a:pPr>
              <a:endParaRPr sz="2400"/>
            </a:p>
          </p:txBody>
        </p:sp>
        <p:sp>
          <p:nvSpPr>
            <p:cNvPr id="435" name="Shape 435"/>
            <p:cNvSpPr/>
            <p:nvPr/>
          </p:nvSpPr>
          <p:spPr>
            <a:xfrm>
              <a:off x="1828799" y="0"/>
              <a:ext cx="7724943" cy="16435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l" defTabSz="457200">
                <a:lnSpc>
                  <a:spcPct val="120000"/>
                </a:lnSpc>
                <a:defRPr sz="2200" b="1">
                  <a:solidFill>
                    <a:srgbClr val="000000"/>
                  </a:solidFill>
                  <a:latin typeface="Avenir Book"/>
                  <a:ea typeface="Avenir Book"/>
                  <a:cs typeface="Avenir Book"/>
                  <a:sym typeface="Avenir Book"/>
                </a:defRPr>
              </a:lvl1pPr>
            </a:lstStyle>
            <a:p>
              <a:pPr lvl="0">
                <a:defRPr sz="1800" b="0"/>
              </a:pPr>
              <a:r>
                <a:rPr sz="2800" dirty="0"/>
                <a:t>The creation of registry-based, volunteer supported, large-scale, randomized clinical trials related to critical care clinical nutrition </a:t>
              </a:r>
            </a:p>
          </p:txBody>
        </p:sp>
      </p:grpSp>
      <p:pic>
        <p:nvPicPr>
          <p:cNvPr id="9" name="CCNLogo.png"/>
          <p:cNvPicPr/>
          <p:nvPr/>
        </p:nvPicPr>
        <p:blipFill>
          <a:blip r:embed="rId2">
            <a:extLst/>
          </a:blip>
          <a:stretch>
            <a:fillRect/>
          </a:stretch>
        </p:blipFill>
        <p:spPr>
          <a:xfrm>
            <a:off x="2227901" y="194540"/>
            <a:ext cx="2370209" cy="1128934"/>
          </a:xfrm>
          <a:prstGeom prst="rect">
            <a:avLst/>
          </a:prstGeom>
          <a:ln w="12700">
            <a:miter lim="400000"/>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27832189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436"/>
                                        </p:tgtEl>
                                        <p:attrNameLst>
                                          <p:attrName>style.visibility</p:attrName>
                                        </p:attrNameLst>
                                      </p:cBhvr>
                                      <p:to>
                                        <p:strVal val="visible"/>
                                      </p:to>
                                    </p:set>
                                    <p:animEffect transition="in" filter="fade">
                                      <p:cBhvr>
                                        <p:cTn id="7" dur="25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TVScreen.png"/>
          <p:cNvPicPr/>
          <p:nvPr/>
        </p:nvPicPr>
        <p:blipFill>
          <a:blip r:embed="rId3">
            <a:extLst/>
          </a:blip>
          <a:stretch>
            <a:fillRect/>
          </a:stretch>
        </p:blipFill>
        <p:spPr>
          <a:xfrm>
            <a:off x="2378797" y="1044825"/>
            <a:ext cx="12582668" cy="7549603"/>
          </a:xfrm>
          <a:prstGeom prst="rect">
            <a:avLst/>
          </a:prstGeom>
          <a:ln w="25400">
            <a:miter lim="400000"/>
          </a:ln>
          <a:effectLst>
            <a:reflection stA="25521" endPos="40000" dir="5400000" sy="-100000" algn="bl" rotWithShape="0"/>
          </a:effectLst>
        </p:spPr>
      </p:pic>
      <p:sp>
        <p:nvSpPr>
          <p:cNvPr id="445" name="Shape 445"/>
          <p:cNvSpPr/>
          <p:nvPr/>
        </p:nvSpPr>
        <p:spPr>
          <a:xfrm>
            <a:off x="2988827" y="1357252"/>
            <a:ext cx="11363163" cy="6935291"/>
          </a:xfrm>
          <a:prstGeom prst="rect">
            <a:avLst/>
          </a:prstGeom>
          <a:solidFill>
            <a:srgbClr val="5A5F5E"/>
          </a:solidFill>
          <a:ln w="12700">
            <a:miter lim="400000"/>
          </a:ln>
        </p:spPr>
        <p:txBody>
          <a:bodyPr lIns="0" tIns="0" rIns="0" bIns="0" anchor="ctr"/>
          <a:lstStyle/>
          <a:p>
            <a:pPr lvl="0">
              <a:defRPr>
                <a:solidFill>
                  <a:srgbClr val="FFFFFF"/>
                </a:solidFill>
              </a:defRPr>
            </a:pPr>
            <a:endParaRPr/>
          </a:p>
        </p:txBody>
      </p:sp>
      <p:grpSp>
        <p:nvGrpSpPr>
          <p:cNvPr id="467" name="Group 467"/>
          <p:cNvGrpSpPr/>
          <p:nvPr/>
        </p:nvGrpSpPr>
        <p:grpSpPr>
          <a:xfrm>
            <a:off x="4037500" y="1347516"/>
            <a:ext cx="9366915" cy="7361261"/>
            <a:chOff x="-1528" y="0"/>
            <a:chExt cx="9366914" cy="7361260"/>
          </a:xfrm>
        </p:grpSpPr>
        <p:grpSp>
          <p:nvGrpSpPr>
            <p:cNvPr id="449" name="Group 449" descr="World Map"/>
            <p:cNvGrpSpPr/>
            <p:nvPr/>
          </p:nvGrpSpPr>
          <p:grpSpPr>
            <a:xfrm>
              <a:off x="0" y="953651"/>
              <a:ext cx="9257920" cy="5989788"/>
              <a:chOff x="0" y="0"/>
              <a:chExt cx="9257919" cy="5989787"/>
            </a:xfrm>
          </p:grpSpPr>
          <p:sp>
            <p:nvSpPr>
              <p:cNvPr id="447" name="Shape 447"/>
              <p:cNvSpPr/>
              <p:nvPr/>
            </p:nvSpPr>
            <p:spPr>
              <a:xfrm>
                <a:off x="0" y="0"/>
                <a:ext cx="9257920" cy="5989788"/>
              </a:xfrm>
              <a:prstGeom prst="rect">
                <a:avLst/>
              </a:prstGeom>
              <a:solidFill>
                <a:srgbClr val="3333FF"/>
              </a:solidFill>
              <a:ln w="12700" cap="flat">
                <a:noFill/>
                <a:miter lim="400000"/>
              </a:ln>
              <a:effectLst/>
            </p:spPr>
            <p:txBody>
              <a:bodyPr wrap="square" lIns="45719" tIns="45719" rIns="45719" bIns="45719" numCol="1" anchor="t">
                <a:noAutofit/>
              </a:bodyPr>
              <a:lstStyle/>
              <a:p>
                <a:pPr algn="l" defTabSz="914400">
                  <a:defRPr sz="2400">
                    <a:solidFill>
                      <a:srgbClr val="0000FF"/>
                    </a:solidFill>
                    <a:latin typeface="Times New Roman"/>
                    <a:ea typeface="Times New Roman"/>
                    <a:cs typeface="Times New Roman"/>
                    <a:sym typeface="Times New Roman"/>
                  </a:defRPr>
                </a:pPr>
                <a:endParaRPr sz="2400"/>
              </a:p>
            </p:txBody>
          </p:sp>
          <p:pic>
            <p:nvPicPr>
              <p:cNvPr id="448" name="World Map.png"/>
              <p:cNvPicPr/>
              <p:nvPr/>
            </p:nvPicPr>
            <p:blipFill>
              <a:blip r:embed="rId4">
                <a:extLst/>
              </a:blip>
              <a:srcRect t="445"/>
              <a:stretch>
                <a:fillRect/>
              </a:stretch>
            </p:blipFill>
            <p:spPr>
              <a:xfrm>
                <a:off x="0" y="0"/>
                <a:ext cx="9257920" cy="5989788"/>
              </a:xfrm>
              <a:prstGeom prst="rect">
                <a:avLst/>
              </a:prstGeom>
              <a:ln w="12700" cap="flat">
                <a:noFill/>
                <a:miter lim="400000"/>
              </a:ln>
              <a:effectLst/>
            </p:spPr>
          </p:pic>
        </p:grpSp>
        <p:sp>
          <p:nvSpPr>
            <p:cNvPr id="450" name="Shape 450"/>
            <p:cNvSpPr/>
            <p:nvPr/>
          </p:nvSpPr>
          <p:spPr>
            <a:xfrm>
              <a:off x="1234389" y="1697284"/>
              <a:ext cx="1425120" cy="325868"/>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Canada: 95</a:t>
              </a:r>
            </a:p>
          </p:txBody>
        </p:sp>
        <p:sp>
          <p:nvSpPr>
            <p:cNvPr id="451" name="Shape 451"/>
            <p:cNvSpPr/>
            <p:nvPr/>
          </p:nvSpPr>
          <p:spPr>
            <a:xfrm>
              <a:off x="657912" y="2815950"/>
              <a:ext cx="1260106" cy="32586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USA: 225</a:t>
              </a:r>
            </a:p>
          </p:txBody>
        </p:sp>
        <p:sp>
          <p:nvSpPr>
            <p:cNvPr id="452" name="Shape 452"/>
            <p:cNvSpPr/>
            <p:nvPr/>
          </p:nvSpPr>
          <p:spPr>
            <a:xfrm>
              <a:off x="7399906" y="5076854"/>
              <a:ext cx="1738004" cy="56588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Australia: 73 New Zealand: 8</a:t>
              </a:r>
            </a:p>
          </p:txBody>
        </p:sp>
        <p:sp>
          <p:nvSpPr>
            <p:cNvPr id="453" name="Shape 453"/>
            <p:cNvSpPr/>
            <p:nvPr/>
          </p:nvSpPr>
          <p:spPr>
            <a:xfrm>
              <a:off x="3827463" y="2749516"/>
              <a:ext cx="1542988" cy="56588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Europe and Africa: 109</a:t>
              </a:r>
            </a:p>
          </p:txBody>
        </p:sp>
        <p:sp>
          <p:nvSpPr>
            <p:cNvPr id="454" name="Shape 454"/>
            <p:cNvSpPr/>
            <p:nvPr/>
          </p:nvSpPr>
          <p:spPr>
            <a:xfrm>
              <a:off x="1945877" y="4881837"/>
              <a:ext cx="1384403" cy="56588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Latin America: 53</a:t>
              </a:r>
            </a:p>
          </p:txBody>
        </p:sp>
        <p:sp>
          <p:nvSpPr>
            <p:cNvPr id="455" name="Shape 455"/>
            <p:cNvSpPr/>
            <p:nvPr/>
          </p:nvSpPr>
          <p:spPr>
            <a:xfrm>
              <a:off x="5940498" y="3548868"/>
              <a:ext cx="1238676" cy="32586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Asia: 145</a:t>
              </a:r>
            </a:p>
          </p:txBody>
        </p:sp>
        <p:sp>
          <p:nvSpPr>
            <p:cNvPr id="456" name="Shape 456"/>
            <p:cNvSpPr/>
            <p:nvPr/>
          </p:nvSpPr>
          <p:spPr>
            <a:xfrm>
              <a:off x="2076602" y="3107403"/>
              <a:ext cx="308599" cy="308597"/>
            </a:xfrm>
            <a:custGeom>
              <a:avLst/>
              <a:gdLst/>
              <a:ahLst/>
              <a:cxnLst>
                <a:cxn ang="0">
                  <a:pos x="wd2" y="hd2"/>
                </a:cxn>
                <a:cxn ang="5400000">
                  <a:pos x="wd2" y="hd2"/>
                </a:cxn>
                <a:cxn ang="10800000">
                  <a:pos x="wd2" y="hd2"/>
                </a:cxn>
                <a:cxn ang="16200000">
                  <a:pos x="wd2" y="hd2"/>
                </a:cxn>
              </a:cxnLst>
              <a:rect l="0" t="0" r="r" b="b"/>
              <a:pathLst>
                <a:path w="21600" h="21600" extrusionOk="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lnTo>
                    <a:pt x="0" y="8250"/>
                  </a:lnTo>
                  <a:close/>
                </a:path>
              </a:pathLst>
            </a:custGeom>
            <a:solidFill>
              <a:srgbClr val="DB1741"/>
            </a:solidFill>
            <a:ln w="9525" cap="flat">
              <a:solidFill>
                <a:srgbClr val="000000"/>
              </a:solidFill>
              <a:prstDash val="solid"/>
              <a:miter lim="800000"/>
            </a:ln>
            <a:effectLst/>
          </p:spPr>
          <p:txBody>
            <a:bodyPr wrap="square" lIns="45719" tIns="45719" rIns="45719" bIns="45719" numCol="1" anchor="ctr">
              <a:noAutofit/>
            </a:bodyPr>
            <a:lstStyle/>
            <a:p>
              <a:pPr algn="l" defTabSz="914400">
                <a:defRPr sz="2400">
                  <a:solidFill>
                    <a:srgbClr val="44546A"/>
                  </a:solidFill>
                  <a:latin typeface="Arial"/>
                  <a:ea typeface="Arial"/>
                  <a:cs typeface="Arial"/>
                  <a:sym typeface="Arial"/>
                </a:defRPr>
              </a:pPr>
              <a:endParaRPr sz="2400"/>
            </a:p>
          </p:txBody>
        </p:sp>
        <p:sp>
          <p:nvSpPr>
            <p:cNvPr id="457" name="Shape 457"/>
            <p:cNvSpPr/>
            <p:nvPr/>
          </p:nvSpPr>
          <p:spPr>
            <a:xfrm>
              <a:off x="-1528" y="0"/>
              <a:ext cx="9366914" cy="963431"/>
            </a:xfrm>
            <a:prstGeom prst="rect">
              <a:avLst/>
            </a:prstGeom>
            <a:solidFill>
              <a:srgbClr val="000000"/>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p>
              <a:pPr defTabSz="914400">
                <a:defRPr sz="1800">
                  <a:solidFill>
                    <a:srgbClr val="000000"/>
                  </a:solidFill>
                </a:defRPr>
              </a:pPr>
              <a:endParaRPr sz="2100" dirty="0">
                <a:latin typeface="Calibri"/>
                <a:ea typeface="Calibri"/>
                <a:cs typeface="Calibri"/>
                <a:sym typeface="Calibri"/>
              </a:endParaRPr>
            </a:p>
            <a:p>
              <a:pPr algn="l" defTabSz="457200">
                <a:lnSpc>
                  <a:spcPct val="120000"/>
                </a:lnSpc>
                <a:defRPr sz="1800">
                  <a:solidFill>
                    <a:srgbClr val="000000"/>
                  </a:solidFill>
                </a:defRPr>
              </a:pPr>
              <a:r>
                <a:rPr sz="2500" dirty="0">
                  <a:solidFill>
                    <a:srgbClr val="FFFFFF"/>
                  </a:solidFill>
                  <a:latin typeface="Avenir Book"/>
                  <a:ea typeface="Avenir Book"/>
                  <a:cs typeface="Avenir Book"/>
                  <a:sym typeface="Avenir Book"/>
                </a:rPr>
                <a:t>Participation Across the 5 Years of the Survey : 708 Distinct ICUs</a:t>
              </a:r>
            </a:p>
          </p:txBody>
        </p:sp>
        <p:grpSp>
          <p:nvGrpSpPr>
            <p:cNvPr id="460" name="Group 460"/>
            <p:cNvGrpSpPr/>
            <p:nvPr/>
          </p:nvGrpSpPr>
          <p:grpSpPr>
            <a:xfrm>
              <a:off x="0" y="3787174"/>
              <a:ext cx="1933020" cy="2797950"/>
              <a:chOff x="0" y="0"/>
              <a:chExt cx="1933019" cy="2797948"/>
            </a:xfrm>
          </p:grpSpPr>
          <p:sp>
            <p:nvSpPr>
              <p:cNvPr id="458" name="Shape 458"/>
              <p:cNvSpPr/>
              <p:nvPr/>
            </p:nvSpPr>
            <p:spPr>
              <a:xfrm>
                <a:off x="0" y="158156"/>
                <a:ext cx="1933020" cy="24816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2902"/>
                    </a:lnTo>
                    <a:lnTo>
                      <a:pt x="15347" y="12902"/>
                    </a:lnTo>
                    <a:lnTo>
                      <a:pt x="15347" y="15005"/>
                    </a:lnTo>
                    <a:lnTo>
                      <a:pt x="21600" y="10800"/>
                    </a:lnTo>
                    <a:lnTo>
                      <a:pt x="15347" y="6595"/>
                    </a:lnTo>
                    <a:lnTo>
                      <a:pt x="15347" y="8698"/>
                    </a:lnTo>
                    <a:lnTo>
                      <a:pt x="14400" y="8698"/>
                    </a:lnTo>
                    <a:lnTo>
                      <a:pt x="14400" y="0"/>
                    </a:lnTo>
                    <a:close/>
                  </a:path>
                </a:pathLst>
              </a:custGeom>
              <a:solidFill>
                <a:srgbClr val="FFFF99"/>
              </a:solidFill>
              <a:ln w="9525" cap="flat">
                <a:solidFill>
                  <a:srgbClr val="000000"/>
                </a:solidFill>
                <a:prstDash val="solid"/>
                <a:round/>
              </a:ln>
              <a:effectLst/>
            </p:spPr>
            <p:txBody>
              <a:bodyPr wrap="square" lIns="45719" tIns="45719" rIns="45719" bIns="45719" numCol="1" anchor="ctr">
                <a:noAutofit/>
              </a:bodyPr>
              <a:lstStyle/>
              <a:p>
                <a:pPr defTabSz="457200">
                  <a:defRPr sz="1000" b="1">
                    <a:solidFill>
                      <a:srgbClr val="000000"/>
                    </a:solidFill>
                    <a:latin typeface="Century Gothic"/>
                    <a:ea typeface="Century Gothic"/>
                    <a:cs typeface="Century Gothic"/>
                    <a:sym typeface="Century Gothic"/>
                  </a:defRPr>
                </a:pPr>
                <a:endParaRPr sz="1000"/>
              </a:p>
            </p:txBody>
          </p:sp>
          <p:sp>
            <p:nvSpPr>
              <p:cNvPr id="459" name="Shape 459"/>
              <p:cNvSpPr/>
              <p:nvPr/>
            </p:nvSpPr>
            <p:spPr>
              <a:xfrm>
                <a:off x="11752" y="0"/>
                <a:ext cx="1265176" cy="27979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defTabSz="457200">
                  <a:defRPr sz="1800">
                    <a:solidFill>
                      <a:srgbClr val="000000"/>
                    </a:solidFill>
                  </a:defRPr>
                </a:pP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Colombia:19</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Brazil:10</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Argentina:7</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Uruguay:5</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Mexico: 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Chile:3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Venezuela:2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Peru:1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Paraguay:1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El Salvador:1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Puerto Rico:1</a:t>
                </a:r>
                <a:endParaRPr sz="1000" b="1">
                  <a:latin typeface="Calibri"/>
                  <a:ea typeface="Calibri"/>
                  <a:cs typeface="Calibri"/>
                  <a:sym typeface="Calibri"/>
                </a:endParaRPr>
              </a:p>
            </p:txBody>
          </p:sp>
        </p:grpSp>
        <p:grpSp>
          <p:nvGrpSpPr>
            <p:cNvPr id="463" name="Group 463"/>
            <p:cNvGrpSpPr/>
            <p:nvPr/>
          </p:nvGrpSpPr>
          <p:grpSpPr>
            <a:xfrm>
              <a:off x="3471719" y="3340994"/>
              <a:ext cx="2042315" cy="4020266"/>
              <a:chOff x="0" y="0"/>
              <a:chExt cx="2042314" cy="4020265"/>
            </a:xfrm>
          </p:grpSpPr>
          <p:sp>
            <p:nvSpPr>
              <p:cNvPr id="461" name="Shape 461"/>
              <p:cNvSpPr/>
              <p:nvPr/>
            </p:nvSpPr>
            <p:spPr>
              <a:xfrm>
                <a:off x="0" y="0"/>
                <a:ext cx="2042315" cy="3602445"/>
              </a:xfrm>
              <a:custGeom>
                <a:avLst/>
                <a:gdLst/>
                <a:ahLst/>
                <a:cxnLst>
                  <a:cxn ang="0">
                    <a:pos x="wd2" y="hd2"/>
                  </a:cxn>
                  <a:cxn ang="5400000">
                    <a:pos x="wd2" y="hd2"/>
                  </a:cxn>
                  <a:cxn ang="10800000">
                    <a:pos x="wd2" y="hd2"/>
                  </a:cxn>
                  <a:cxn ang="16200000">
                    <a:pos x="wd2" y="hd2"/>
                  </a:cxn>
                </a:cxnLst>
                <a:rect l="0" t="0" r="r" b="b"/>
                <a:pathLst>
                  <a:path w="21600" h="21600" extrusionOk="0">
                    <a:moveTo>
                      <a:pt x="0" y="3358"/>
                    </a:moveTo>
                    <a:lnTo>
                      <a:pt x="7696" y="3358"/>
                    </a:lnTo>
                    <a:lnTo>
                      <a:pt x="7696" y="2435"/>
                    </a:lnTo>
                    <a:lnTo>
                      <a:pt x="2521" y="2435"/>
                    </a:lnTo>
                    <a:lnTo>
                      <a:pt x="10800" y="0"/>
                    </a:lnTo>
                    <a:lnTo>
                      <a:pt x="19079" y="2435"/>
                    </a:lnTo>
                    <a:lnTo>
                      <a:pt x="13904" y="2435"/>
                    </a:lnTo>
                    <a:lnTo>
                      <a:pt x="13904" y="3358"/>
                    </a:lnTo>
                    <a:lnTo>
                      <a:pt x="21600" y="3358"/>
                    </a:lnTo>
                    <a:lnTo>
                      <a:pt x="21600" y="21600"/>
                    </a:lnTo>
                    <a:lnTo>
                      <a:pt x="0" y="21600"/>
                    </a:lnTo>
                    <a:close/>
                  </a:path>
                </a:pathLst>
              </a:custGeom>
              <a:solidFill>
                <a:srgbClr val="FFFF99"/>
              </a:solidFill>
              <a:ln w="9525" cap="flat">
                <a:solidFill>
                  <a:srgbClr val="000000"/>
                </a:solidFill>
                <a:prstDash val="solid"/>
                <a:round/>
              </a:ln>
              <a:effectLst/>
            </p:spPr>
            <p:txBody>
              <a:bodyPr wrap="square" lIns="45719" tIns="45719" rIns="45719" bIns="45719" numCol="1" anchor="ctr">
                <a:noAutofit/>
              </a:bodyPr>
              <a:lstStyle/>
              <a:p>
                <a:pPr defTabSz="457200">
                  <a:defRPr sz="1200" b="1">
                    <a:solidFill>
                      <a:srgbClr val="000000"/>
                    </a:solidFill>
                    <a:latin typeface="Century Gothic"/>
                    <a:ea typeface="Century Gothic"/>
                    <a:cs typeface="Century Gothic"/>
                    <a:sym typeface="Century Gothic"/>
                  </a:defRPr>
                </a:pPr>
                <a:endParaRPr sz="1200"/>
              </a:p>
            </p:txBody>
          </p:sp>
          <p:sp>
            <p:nvSpPr>
              <p:cNvPr id="462" name="Shape 462"/>
              <p:cNvSpPr/>
              <p:nvPr/>
            </p:nvSpPr>
            <p:spPr>
              <a:xfrm>
                <a:off x="198249" y="142225"/>
                <a:ext cx="1645816" cy="3878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defTabSz="457200">
                  <a:defRPr sz="1800">
                    <a:solidFill>
                      <a:srgbClr val="000000"/>
                    </a:solidFill>
                  </a:defRPr>
                </a:pPr>
                <a:endParaRPr sz="1200" b="1">
                  <a:latin typeface="Calibri"/>
                  <a:ea typeface="Calibri"/>
                  <a:cs typeface="Calibri"/>
                  <a:sym typeface="Calibri"/>
                </a:endParaRPr>
              </a:p>
              <a:p>
                <a:pPr defTabSz="457200">
                  <a:defRPr sz="1800">
                    <a:solidFill>
                      <a:srgbClr val="000000"/>
                    </a:solidFill>
                  </a:defRPr>
                </a:pP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UK: 37</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Turkey: 11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Ireland: 12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Italy: 9</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Norway: 8</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South Africa: 13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Switzerland: 4</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Spain: 4</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Slovenia:1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Sweden: 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Czech Republic:3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Austria:2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Portugal:1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France:1</a:t>
                </a:r>
                <a:endParaRPr sz="1000" b="1">
                  <a:latin typeface="Calibri"/>
                  <a:ea typeface="Calibri"/>
                  <a:cs typeface="Calibri"/>
                  <a:sym typeface="Calibri"/>
                </a:endParaRPr>
              </a:p>
              <a:p>
                <a:pPr defTabSz="457200">
                  <a:defRPr sz="1800">
                    <a:solidFill>
                      <a:srgbClr val="000000"/>
                    </a:solidFill>
                  </a:defRPr>
                </a:pPr>
                <a:endParaRPr sz="1000" b="1">
                  <a:latin typeface="Calibri"/>
                  <a:ea typeface="Calibri"/>
                  <a:cs typeface="Calibri"/>
                  <a:sym typeface="Calibri"/>
                </a:endParaRPr>
              </a:p>
            </p:txBody>
          </p:sp>
        </p:grpSp>
        <p:grpSp>
          <p:nvGrpSpPr>
            <p:cNvPr id="466" name="Group 466"/>
            <p:cNvGrpSpPr/>
            <p:nvPr/>
          </p:nvGrpSpPr>
          <p:grpSpPr>
            <a:xfrm>
              <a:off x="5786199" y="3857465"/>
              <a:ext cx="1467981" cy="3085975"/>
              <a:chOff x="0" y="0"/>
              <a:chExt cx="1467980" cy="3085973"/>
            </a:xfrm>
          </p:grpSpPr>
          <p:sp>
            <p:nvSpPr>
              <p:cNvPr id="464" name="Shape 464"/>
              <p:cNvSpPr/>
              <p:nvPr/>
            </p:nvSpPr>
            <p:spPr>
              <a:xfrm>
                <a:off x="0" y="-1"/>
                <a:ext cx="1467981" cy="3085974"/>
              </a:xfrm>
              <a:custGeom>
                <a:avLst/>
                <a:gdLst/>
                <a:ahLst/>
                <a:cxnLst>
                  <a:cxn ang="0">
                    <a:pos x="wd2" y="hd2"/>
                  </a:cxn>
                  <a:cxn ang="5400000">
                    <a:pos x="wd2" y="hd2"/>
                  </a:cxn>
                  <a:cxn ang="10800000">
                    <a:pos x="wd2" y="hd2"/>
                  </a:cxn>
                  <a:cxn ang="16200000">
                    <a:pos x="wd2" y="hd2"/>
                  </a:cxn>
                </a:cxnLst>
                <a:rect l="0" t="0" r="r" b="b"/>
                <a:pathLst>
                  <a:path w="21600" h="21600" extrusionOk="0">
                    <a:moveTo>
                      <a:pt x="0" y="2950"/>
                    </a:moveTo>
                    <a:lnTo>
                      <a:pt x="8535" y="2950"/>
                    </a:lnTo>
                    <a:lnTo>
                      <a:pt x="8535" y="2208"/>
                    </a:lnTo>
                    <a:lnTo>
                      <a:pt x="2521" y="2208"/>
                    </a:lnTo>
                    <a:lnTo>
                      <a:pt x="10800" y="0"/>
                    </a:lnTo>
                    <a:lnTo>
                      <a:pt x="19079" y="2208"/>
                    </a:lnTo>
                    <a:lnTo>
                      <a:pt x="13065" y="2208"/>
                    </a:lnTo>
                    <a:lnTo>
                      <a:pt x="13065" y="2950"/>
                    </a:lnTo>
                    <a:lnTo>
                      <a:pt x="21600" y="2950"/>
                    </a:lnTo>
                    <a:lnTo>
                      <a:pt x="21600" y="21600"/>
                    </a:lnTo>
                    <a:lnTo>
                      <a:pt x="0" y="21600"/>
                    </a:lnTo>
                    <a:close/>
                  </a:path>
                </a:pathLst>
              </a:custGeom>
              <a:solidFill>
                <a:srgbClr val="FFFF99"/>
              </a:solidFill>
              <a:ln w="9525" cap="flat">
                <a:solidFill>
                  <a:srgbClr val="000000"/>
                </a:solidFill>
                <a:prstDash val="solid"/>
                <a:round/>
              </a:ln>
              <a:effectLst/>
            </p:spPr>
            <p:txBody>
              <a:bodyPr wrap="square" lIns="45719" tIns="45719" rIns="45719" bIns="45719" numCol="1" anchor="ctr">
                <a:noAutofit/>
              </a:bodyPr>
              <a:lstStyle/>
              <a:p>
                <a:pPr defTabSz="457200">
                  <a:defRPr sz="1000" b="1">
                    <a:solidFill>
                      <a:srgbClr val="000000"/>
                    </a:solidFill>
                    <a:latin typeface="Century Gothic"/>
                    <a:ea typeface="Century Gothic"/>
                    <a:cs typeface="Century Gothic"/>
                    <a:sym typeface="Century Gothic"/>
                  </a:defRPr>
                </a:pPr>
                <a:endParaRPr sz="1000"/>
              </a:p>
            </p:txBody>
          </p:sp>
          <p:sp>
            <p:nvSpPr>
              <p:cNvPr id="465" name="Shape 465"/>
              <p:cNvSpPr/>
              <p:nvPr/>
            </p:nvSpPr>
            <p:spPr>
              <a:xfrm>
                <a:off x="32842" y="457609"/>
                <a:ext cx="1402297" cy="2592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defTabSz="457200">
                  <a:defRPr sz="1800">
                    <a:solidFill>
                      <a:srgbClr val="000000"/>
                    </a:solidFill>
                  </a:defRPr>
                </a:pPr>
                <a:r>
                  <a:rPr sz="1000" b="1">
                    <a:latin typeface="Century Gothic"/>
                    <a:ea typeface="Century Gothic"/>
                    <a:cs typeface="Century Gothic"/>
                    <a:sym typeface="Century Gothic"/>
                  </a:rPr>
                  <a:t>China: 38</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Japan: 43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India: 36</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Taiwan:5</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Singapore: 11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Saudi Arabia:2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Philippines:2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Iran : 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Thailand: 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UAE:1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Malaysia:2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Indonesia:1</a:t>
                </a:r>
              </a:p>
            </p:txBody>
          </p:sp>
        </p:grpSp>
      </p:grpSp>
      <p:pic>
        <p:nvPicPr>
          <p:cNvPr id="468" name="CCNLogo.png"/>
          <p:cNvPicPr/>
          <p:nvPr/>
        </p:nvPicPr>
        <p:blipFill>
          <a:blip r:embed="rId5">
            <a:extLst/>
          </a:blip>
          <a:stretch>
            <a:fillRect/>
          </a:stretch>
        </p:blipFill>
        <p:spPr>
          <a:xfrm>
            <a:off x="11043786" y="2399929"/>
            <a:ext cx="2360628" cy="630526"/>
          </a:xfrm>
          <a:prstGeom prst="rect">
            <a:avLst/>
          </a:prstGeom>
          <a:ln w="12700">
            <a:miter lim="400000"/>
          </a:ln>
        </p:spPr>
      </p:pic>
      <p:pic>
        <p:nvPicPr>
          <p:cNvPr id="28" name="CCNLogo.png"/>
          <p:cNvPicPr/>
          <p:nvPr/>
        </p:nvPicPr>
        <p:blipFill>
          <a:blip r:embed="rId5">
            <a:extLst/>
          </a:blip>
          <a:stretch>
            <a:fillRect/>
          </a:stretch>
        </p:blipFill>
        <p:spPr>
          <a:xfrm>
            <a:off x="2227901" y="194540"/>
            <a:ext cx="2213799" cy="804396"/>
          </a:xfrm>
          <a:prstGeom prst="rect">
            <a:avLst/>
          </a:prstGeom>
          <a:ln w="12700">
            <a:miter lim="400000"/>
          </a:ln>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063648" cy="1149863"/>
          </a:xfrm>
          <a:prstGeom prst="rect">
            <a:avLst/>
          </a:prstGeom>
        </p:spPr>
      </p:pic>
    </p:spTree>
    <p:extLst>
      <p:ext uri="{BB962C8B-B14F-4D97-AF65-F5344CB8AC3E}">
        <p14:creationId xmlns:p14="http://schemas.microsoft.com/office/powerpoint/2010/main" val="3339972457"/>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p:cNvSpPr>
          <p:nvPr>
            <p:ph type="body" idx="1"/>
          </p:nvPr>
        </p:nvSpPr>
        <p:spPr>
          <a:xfrm>
            <a:off x="3668473" y="2011453"/>
            <a:ext cx="10597589" cy="1049932"/>
          </a:xfrm>
          <a:prstGeom prst="rect">
            <a:avLst/>
          </a:prstGeom>
        </p:spPr>
        <p:txBody>
          <a:bodyPr lIns="45718" tIns="45718" rIns="45718" bIns="45718" anchor="t">
            <a:noAutofit/>
          </a:bodyPr>
          <a:lstStyle>
            <a:lvl1pPr marL="0" indent="0" algn="ctr" defTabSz="448055">
              <a:lnSpc>
                <a:spcPct val="100000"/>
              </a:lnSpc>
              <a:spcBef>
                <a:spcPts val="0"/>
              </a:spcBef>
              <a:buSzTx/>
              <a:buNone/>
              <a:defRPr sz="2300">
                <a:solidFill>
                  <a:srgbClr val="000000"/>
                </a:solidFill>
                <a:latin typeface="Avenir Book"/>
                <a:ea typeface="Avenir Book"/>
                <a:cs typeface="Avenir Book"/>
                <a:sym typeface="Avenir Book"/>
              </a:defRPr>
            </a:lvl1pPr>
          </a:lstStyle>
          <a:p>
            <a:pPr lvl="0">
              <a:defRPr sz="1800"/>
            </a:pPr>
            <a:r>
              <a:rPr sz="2400" dirty="0"/>
              <a:t>Recommendations: Based on 8 level 2 studies, we recommend early enteral nutrition (within 24-48 </a:t>
            </a:r>
            <a:r>
              <a:rPr sz="2400" dirty="0" err="1"/>
              <a:t>hrs</a:t>
            </a:r>
            <a:r>
              <a:rPr sz="2400" dirty="0"/>
              <a:t> following resuscitation) in critically ill patients.</a:t>
            </a:r>
          </a:p>
        </p:txBody>
      </p:sp>
      <p:sp>
        <p:nvSpPr>
          <p:cNvPr id="681" name="Shape 681"/>
          <p:cNvSpPr>
            <a:spLocks noGrp="1"/>
          </p:cNvSpPr>
          <p:nvPr>
            <p:ph type="title"/>
          </p:nvPr>
        </p:nvSpPr>
        <p:spPr>
          <a:xfrm>
            <a:off x="-977240" y="965462"/>
            <a:ext cx="19751942" cy="851241"/>
          </a:xfrm>
          <a:prstGeom prst="rect">
            <a:avLst/>
          </a:prstGeom>
        </p:spPr>
        <p:txBody>
          <a:bodyPr lIns="45718" tIns="45718" rIns="45718" bIns="45718"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5400" dirty="0">
                <a:solidFill>
                  <a:srgbClr val="0000FF"/>
                </a:solidFill>
              </a:rPr>
              <a:t>Value of Bench-marked Site Reports</a:t>
            </a:r>
          </a:p>
        </p:txBody>
      </p:sp>
      <p:sp>
        <p:nvSpPr>
          <p:cNvPr id="682" name="Shape 682"/>
          <p:cNvSpPr/>
          <p:nvPr/>
        </p:nvSpPr>
        <p:spPr>
          <a:xfrm>
            <a:off x="4783931" y="3256135"/>
            <a:ext cx="7772400" cy="4247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defTabSz="457200">
              <a:lnSpc>
                <a:spcPct val="120000"/>
              </a:lnSpc>
              <a:defRPr sz="2400" b="1">
                <a:solidFill>
                  <a:srgbClr val="000000"/>
                </a:solidFill>
                <a:latin typeface="Avenir Book"/>
                <a:ea typeface="Avenir Book"/>
                <a:cs typeface="Avenir Book"/>
                <a:sym typeface="Avenir Book"/>
              </a:defRPr>
            </a:lvl1pPr>
          </a:lstStyle>
          <a:p>
            <a:pPr lvl="0">
              <a:defRPr sz="1800" b="0"/>
            </a:pPr>
            <a:r>
              <a:rPr/>
              <a:t>Early vs Delayed Nutrition Intake</a:t>
            </a:r>
          </a:p>
        </p:txBody>
      </p:sp>
      <p:pic>
        <p:nvPicPr>
          <p:cNvPr id="683" name="pasted-image.tif"/>
          <p:cNvPicPr/>
          <p:nvPr/>
        </p:nvPicPr>
        <p:blipFill>
          <a:blip r:embed="rId3">
            <a:extLst/>
          </a:blip>
          <a:stretch>
            <a:fillRect/>
          </a:stretch>
        </p:blipFill>
        <p:spPr>
          <a:xfrm>
            <a:off x="3668473" y="3778450"/>
            <a:ext cx="10460516" cy="5121637"/>
          </a:xfrm>
          <a:prstGeom prst="rect">
            <a:avLst/>
          </a:prstGeom>
          <a:ln w="12700">
            <a:miter lim="400000"/>
          </a:ln>
        </p:spPr>
      </p:pic>
      <p:pic>
        <p:nvPicPr>
          <p:cNvPr id="7" name="image2.png"/>
          <p:cNvPicPr/>
          <p:nvPr/>
        </p:nvPicPr>
        <p:blipFill>
          <a:blip r:embed="rId4">
            <a:extLst/>
          </a:blip>
          <a:stretch>
            <a:fillRect/>
          </a:stretch>
        </p:blipFill>
        <p:spPr>
          <a:xfrm>
            <a:off x="258424" y="194540"/>
            <a:ext cx="1523484" cy="770922"/>
          </a:xfrm>
          <a:prstGeom prst="rect">
            <a:avLst/>
          </a:prstGeom>
          <a:ln w="12700">
            <a:miter lim="400000"/>
          </a:ln>
        </p:spPr>
      </p:pic>
      <p:pic>
        <p:nvPicPr>
          <p:cNvPr id="8" name="Effort_Logo.png"/>
          <p:cNvPicPr/>
          <p:nvPr/>
        </p:nvPicPr>
        <p:blipFill>
          <a:blip r:embed="rId5">
            <a:extLst/>
          </a:blip>
          <a:srcRect r="30802" b="51271"/>
          <a:stretch>
            <a:fillRect/>
          </a:stretch>
        </p:blipFill>
        <p:spPr>
          <a:xfrm>
            <a:off x="13984373" y="340560"/>
            <a:ext cx="2910261" cy="1508226"/>
          </a:xfrm>
          <a:prstGeom prst="rect">
            <a:avLst/>
          </a:prstGeom>
          <a:ln w="12700">
            <a:miter lim="400000"/>
          </a:ln>
        </p:spPr>
      </p:pic>
    </p:spTree>
    <p:extLst>
      <p:ext uri="{BB962C8B-B14F-4D97-AF65-F5344CB8AC3E}">
        <p14:creationId xmlns:p14="http://schemas.microsoft.com/office/powerpoint/2010/main" val="313749993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4783931" y="1213708"/>
            <a:ext cx="7772401" cy="1143002"/>
          </a:xfrm>
          <a:prstGeom prst="rect">
            <a:avLst/>
          </a:prstGeom>
        </p:spPr>
        <p:txBody>
          <a:bodyPr lIns="45719" tIns="45719" rIns="45719" bIns="45719" anchor="ctr">
            <a:norm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800" dirty="0">
                <a:solidFill>
                  <a:srgbClr val="0000FF"/>
                </a:solidFill>
              </a:rPr>
              <a:t>Intervention</a:t>
            </a:r>
            <a:endParaRPr sz="4800" dirty="0">
              <a:solidFill>
                <a:srgbClr val="0000FF"/>
              </a:solidFill>
            </a:endParaRPr>
          </a:p>
        </p:txBody>
      </p:sp>
      <p:sp>
        <p:nvSpPr>
          <p:cNvPr id="1042" name="Shape 1042"/>
          <p:cNvSpPr>
            <a:spLocks noGrp="1"/>
          </p:cNvSpPr>
          <p:nvPr>
            <p:ph type="body" idx="1"/>
          </p:nvPr>
        </p:nvSpPr>
        <p:spPr>
          <a:xfrm>
            <a:off x="2857845" y="2537836"/>
            <a:ext cx="11628408" cy="5309995"/>
          </a:xfrm>
          <a:prstGeom prst="rect">
            <a:avLst/>
          </a:prstGeom>
        </p:spPr>
        <p:txBody>
          <a:bodyPr lIns="45719" tIns="45719" rIns="45719" bIns="45719" anchor="t">
            <a:noAutofit/>
          </a:bodyPr>
          <a:lstStyle/>
          <a:p>
            <a:pPr indent="0">
              <a:spcBef>
                <a:spcPts val="0"/>
              </a:spcBef>
            </a:pPr>
            <a:r>
              <a:rPr lang="en-GB" sz="3200" dirty="0"/>
              <a:t>Eligible patients will be randomized to one of 2 groups: </a:t>
            </a:r>
          </a:p>
          <a:p>
            <a:pPr lvl="1" indent="0">
              <a:spcBef>
                <a:spcPts val="0"/>
              </a:spcBef>
            </a:pPr>
            <a:r>
              <a:rPr lang="en-US" sz="2800" b="1" i="1" u="sng" dirty="0"/>
              <a:t>High dose group</a:t>
            </a:r>
            <a:r>
              <a:rPr lang="en-US" sz="2800" b="1" i="1" dirty="0"/>
              <a:t>:</a:t>
            </a:r>
            <a:r>
              <a:rPr lang="en-US" sz="2800" b="1" dirty="0"/>
              <a:t>  </a:t>
            </a:r>
            <a:r>
              <a:rPr lang="en-US" sz="2800" dirty="0"/>
              <a:t>Patients will be prescribed </a:t>
            </a:r>
            <a:r>
              <a:rPr lang="en-US" sz="2800" u="sng" dirty="0"/>
              <a:t>&gt;</a:t>
            </a:r>
            <a:r>
              <a:rPr lang="en-US" sz="2800" dirty="0"/>
              <a:t>2.2 g/kg/day   </a:t>
            </a:r>
          </a:p>
          <a:p>
            <a:pPr lvl="1" indent="0">
              <a:spcBef>
                <a:spcPts val="0"/>
              </a:spcBef>
            </a:pPr>
            <a:r>
              <a:rPr lang="en-US" sz="2800" b="1" i="1" u="sng" dirty="0"/>
              <a:t>Low dose group</a:t>
            </a:r>
            <a:r>
              <a:rPr lang="en-US" sz="2800" b="1" i="1" dirty="0"/>
              <a:t>:</a:t>
            </a:r>
            <a:r>
              <a:rPr lang="en-US" sz="2800" dirty="0"/>
              <a:t> Patients will be prescribed </a:t>
            </a:r>
            <a:r>
              <a:rPr lang="en-US" sz="2800" u="sng" dirty="0"/>
              <a:t>&lt;</a:t>
            </a:r>
            <a:r>
              <a:rPr lang="en-US" sz="2800" dirty="0"/>
              <a:t>1.2  g/kg/day </a:t>
            </a:r>
          </a:p>
          <a:p>
            <a:pPr lvl="1" indent="0">
              <a:spcBef>
                <a:spcPts val="0"/>
              </a:spcBef>
            </a:pPr>
            <a:endParaRPr lang="en-US" sz="2800" dirty="0"/>
          </a:p>
          <a:p>
            <a:pPr indent="0">
              <a:spcBef>
                <a:spcPts val="0"/>
              </a:spcBef>
            </a:pPr>
            <a:r>
              <a:rPr lang="en-US" sz="3200" b="1" dirty="0"/>
              <a:t>BOTH groups</a:t>
            </a:r>
          </a:p>
          <a:p>
            <a:pPr lvl="1" indent="0">
              <a:spcBef>
                <a:spcPts val="0"/>
              </a:spcBef>
            </a:pPr>
            <a:r>
              <a:rPr lang="en-US" sz="2800" dirty="0"/>
              <a:t>Use dry pre-ICU body weight </a:t>
            </a:r>
          </a:p>
          <a:p>
            <a:pPr lvl="1" indent="0">
              <a:spcBef>
                <a:spcPts val="0"/>
              </a:spcBef>
            </a:pPr>
            <a:r>
              <a:rPr lang="en-US" sz="2800" dirty="0"/>
              <a:t>Use IBW based on a BMI of 25, if BMI &gt;30</a:t>
            </a:r>
          </a:p>
          <a:p>
            <a:pPr lvl="1" indent="0">
              <a:spcBef>
                <a:spcPts val="0"/>
              </a:spcBef>
            </a:pPr>
            <a:r>
              <a:rPr lang="en-US" sz="2800" dirty="0"/>
              <a:t>Achieve goals through any combination of enteral and parental sources (as needed).  </a:t>
            </a:r>
          </a:p>
          <a:p>
            <a:pPr lvl="1" indent="0">
              <a:spcBef>
                <a:spcPts val="0"/>
              </a:spcBef>
            </a:pPr>
            <a:r>
              <a:rPr lang="en-US" sz="2800" b="1" i="1" dirty="0"/>
              <a:t>The only difference between the 2 groups are the protein targets that are set.</a:t>
            </a:r>
          </a:p>
          <a:p>
            <a:pPr lvl="1" indent="0">
              <a:spcBef>
                <a:spcPts val="0"/>
              </a:spcBef>
            </a:pPr>
            <a:r>
              <a:rPr lang="en-US" sz="2800" dirty="0"/>
              <a:t>Success defined as achieving at least 80% of protein targets</a:t>
            </a:r>
            <a:endParaRPr lang="en-CA" sz="2800" dirty="0"/>
          </a:p>
          <a:p>
            <a:pPr indent="0">
              <a:spcBef>
                <a:spcPts val="0"/>
              </a:spcBef>
              <a:buNone/>
            </a:pPr>
            <a:endParaRPr lang="en-CA" sz="2800" dirty="0"/>
          </a:p>
        </p:txBody>
      </p:sp>
      <p:sp>
        <p:nvSpPr>
          <p:cNvPr id="1043" name="Shape 1043"/>
          <p:cNvSpPr/>
          <p:nvPr/>
        </p:nvSpPr>
        <p:spPr>
          <a:xfrm>
            <a:off x="3896449" y="2175585"/>
            <a:ext cx="9547364" cy="1"/>
          </a:xfrm>
          <a:prstGeom prst="line">
            <a:avLst/>
          </a:prstGeom>
          <a:ln w="6350">
            <a:solidFill>
              <a:srgbClr val="5A5F5E"/>
            </a:solidFill>
            <a:miter lim="400000"/>
          </a:ln>
        </p:spPr>
        <p:txBody>
          <a:bodyPr lIns="0" tIns="0" rIns="0" bIns="0" anchor="ctr"/>
          <a:lstStyle/>
          <a:p>
            <a:pPr lvl="0"/>
            <a:endParaRPr/>
          </a:p>
        </p:txBody>
      </p:sp>
      <p:pic>
        <p:nvPicPr>
          <p:cNvPr id="7" name="CCNLogo.png"/>
          <p:cNvPicPr/>
          <p:nvPr/>
        </p:nvPicPr>
        <p:blipFill>
          <a:blip r:embed="rId3">
            <a:extLst/>
          </a:blip>
          <a:stretch>
            <a:fillRect/>
          </a:stretch>
        </p:blipFill>
        <p:spPr>
          <a:xfrm>
            <a:off x="305316" y="194541"/>
            <a:ext cx="2153642" cy="972523"/>
          </a:xfrm>
          <a:prstGeom prst="rect">
            <a:avLst/>
          </a:prstGeom>
          <a:ln w="12700">
            <a:miter lim="400000"/>
          </a:ln>
        </p:spPr>
      </p:pic>
      <p:pic>
        <p:nvPicPr>
          <p:cNvPr id="9" name="Effort_Logo.png"/>
          <p:cNvPicPr/>
          <p:nvPr/>
        </p:nvPicPr>
        <p:blipFill>
          <a:blip r:embed="rId4">
            <a:extLst/>
          </a:blip>
          <a:srcRect r="30802" b="51271"/>
          <a:stretch>
            <a:fillRect/>
          </a:stretch>
        </p:blipFill>
        <p:spPr>
          <a:xfrm>
            <a:off x="13984373" y="340560"/>
            <a:ext cx="2910261" cy="1508226"/>
          </a:xfrm>
          <a:prstGeom prst="rect">
            <a:avLst/>
          </a:prstGeom>
          <a:ln w="12700">
            <a:miter lim="400000"/>
          </a:ln>
        </p:spPr>
      </p:pic>
    </p:spTree>
    <p:extLst>
      <p:ext uri="{BB962C8B-B14F-4D97-AF65-F5344CB8AC3E}">
        <p14:creationId xmlns:p14="http://schemas.microsoft.com/office/powerpoint/2010/main" val="2772816627"/>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5790826" y="6306882"/>
            <a:ext cx="8431375" cy="1219200"/>
          </a:xfrm>
        </p:spPr>
        <p:txBody>
          <a:bodyPr>
            <a:noAutofit/>
          </a:bodyPr>
          <a:lstStyle/>
          <a:p>
            <a:pPr marL="304800" indent="-304800" defTabSz="457200">
              <a:buSzPct val="100000"/>
              <a:defRPr sz="1800">
                <a:solidFill>
                  <a:srgbClr val="000000"/>
                </a:solidFill>
              </a:defRPr>
            </a:pPr>
            <a:r>
              <a:rPr lang="en-CA" sz="3200" cap="none" dirty="0">
                <a:latin typeface="Avenir Book"/>
                <a:ea typeface="Avenir Book"/>
                <a:cs typeface="Avenir Book"/>
                <a:sym typeface="Avenir Book"/>
              </a:rPr>
              <a:t>Is there enough uncertainty that practitioners will be comfortable with their patients being randomized to ‘low dose’ group? </a:t>
            </a:r>
            <a:br>
              <a:rPr lang="en-CA" sz="3200" cap="none" dirty="0">
                <a:latin typeface="Avenir Book"/>
                <a:ea typeface="Avenir Book"/>
                <a:cs typeface="Avenir Book"/>
                <a:sym typeface="Avenir Book"/>
              </a:rPr>
            </a:br>
            <a:r>
              <a:rPr lang="en-CA" sz="3200" cap="none" dirty="0">
                <a:latin typeface="Avenir Book"/>
                <a:ea typeface="Avenir Book"/>
                <a:cs typeface="Avenir Book"/>
                <a:sym typeface="Avenir Book"/>
              </a:rPr>
              <a:t> to the high group?</a:t>
            </a:r>
            <a:br>
              <a:rPr lang="en-CA" sz="3200" cap="none" dirty="0">
                <a:latin typeface="Avenir Book"/>
                <a:ea typeface="Avenir Book"/>
                <a:cs typeface="Avenir Book"/>
                <a:sym typeface="Avenir Book"/>
              </a:rPr>
            </a:br>
            <a:r>
              <a:rPr lang="en-CA" sz="3200" cap="none" dirty="0">
                <a:latin typeface="Avenir Book"/>
                <a:ea typeface="Avenir Book"/>
                <a:cs typeface="Avenir Book"/>
                <a:sym typeface="Avenir Book"/>
              </a:rPr>
              <a:t>if not, don’t enroll!</a:t>
            </a:r>
          </a:p>
        </p:txBody>
      </p:sp>
      <p:sp>
        <p:nvSpPr>
          <p:cNvPr id="5" name="Title 1"/>
          <p:cNvSpPr txBox="1">
            <a:spLocks/>
          </p:cNvSpPr>
          <p:nvPr/>
        </p:nvSpPr>
        <p:spPr>
          <a:xfrm>
            <a:off x="5342253" y="1965342"/>
            <a:ext cx="9115609" cy="32088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defTabSz="584200">
              <a:defRPr sz="7200" cap="all">
                <a:solidFill>
                  <a:srgbClr val="535353"/>
                </a:solidFill>
                <a:latin typeface="+mn-lt"/>
                <a:ea typeface="+mn-ea"/>
                <a:cs typeface="+mn-cs"/>
                <a:sym typeface="Gill Sans Light"/>
              </a:defRPr>
            </a:lvl1pPr>
            <a:lvl2pPr indent="228600" algn="ctr" defTabSz="584200">
              <a:defRPr sz="7200" cap="all">
                <a:solidFill>
                  <a:srgbClr val="535353"/>
                </a:solidFill>
                <a:latin typeface="+mn-lt"/>
                <a:ea typeface="+mn-ea"/>
                <a:cs typeface="+mn-cs"/>
                <a:sym typeface="Gill Sans Light"/>
              </a:defRPr>
            </a:lvl2pPr>
            <a:lvl3pPr indent="457200" algn="ctr" defTabSz="584200">
              <a:defRPr sz="7200" cap="all">
                <a:solidFill>
                  <a:srgbClr val="535353"/>
                </a:solidFill>
                <a:latin typeface="+mn-lt"/>
                <a:ea typeface="+mn-ea"/>
                <a:cs typeface="+mn-cs"/>
                <a:sym typeface="Gill Sans Light"/>
              </a:defRPr>
            </a:lvl3pPr>
            <a:lvl4pPr indent="685800" algn="ctr" defTabSz="584200">
              <a:defRPr sz="7200" cap="all">
                <a:solidFill>
                  <a:srgbClr val="535353"/>
                </a:solidFill>
                <a:latin typeface="+mn-lt"/>
                <a:ea typeface="+mn-ea"/>
                <a:cs typeface="+mn-cs"/>
                <a:sym typeface="Gill Sans Light"/>
              </a:defRPr>
            </a:lvl4pPr>
            <a:lvl5pPr indent="914400" algn="ctr" defTabSz="584200">
              <a:defRPr sz="7200" cap="all">
                <a:solidFill>
                  <a:srgbClr val="535353"/>
                </a:solidFill>
                <a:latin typeface="+mn-lt"/>
                <a:ea typeface="+mn-ea"/>
                <a:cs typeface="+mn-cs"/>
                <a:sym typeface="Gill Sans Light"/>
              </a:defRPr>
            </a:lvl5pPr>
            <a:lvl6pPr indent="1143000" algn="ctr" defTabSz="584200">
              <a:defRPr sz="7200" cap="all">
                <a:solidFill>
                  <a:srgbClr val="535353"/>
                </a:solidFill>
                <a:latin typeface="+mn-lt"/>
                <a:ea typeface="+mn-ea"/>
                <a:cs typeface="+mn-cs"/>
                <a:sym typeface="Gill Sans Light"/>
              </a:defRPr>
            </a:lvl6pPr>
            <a:lvl7pPr indent="1371600" algn="ctr" defTabSz="584200">
              <a:defRPr sz="7200" cap="all">
                <a:solidFill>
                  <a:srgbClr val="535353"/>
                </a:solidFill>
                <a:latin typeface="+mn-lt"/>
                <a:ea typeface="+mn-ea"/>
                <a:cs typeface="+mn-cs"/>
                <a:sym typeface="Gill Sans Light"/>
              </a:defRPr>
            </a:lvl7pPr>
            <a:lvl8pPr indent="1600200" algn="ctr" defTabSz="584200">
              <a:defRPr sz="7200" cap="all">
                <a:solidFill>
                  <a:srgbClr val="535353"/>
                </a:solidFill>
                <a:latin typeface="+mn-lt"/>
                <a:ea typeface="+mn-ea"/>
                <a:cs typeface="+mn-cs"/>
                <a:sym typeface="Gill Sans Light"/>
              </a:defRPr>
            </a:lvl8pPr>
            <a:lvl9pPr indent="1828800" algn="ctr" defTabSz="584200">
              <a:defRPr sz="7200" cap="all">
                <a:solidFill>
                  <a:srgbClr val="535353"/>
                </a:solidFill>
                <a:latin typeface="+mn-lt"/>
                <a:ea typeface="+mn-ea"/>
                <a:cs typeface="+mn-cs"/>
                <a:sym typeface="Gill Sans Light"/>
              </a:defRPr>
            </a:lvl9pPr>
          </a:lstStyle>
          <a:p>
            <a:pPr marL="304800" indent="-304800" defTabSz="457200">
              <a:buSzPct val="100000"/>
              <a:defRPr sz="1800">
                <a:solidFill>
                  <a:srgbClr val="000000"/>
                </a:solidFill>
              </a:defRPr>
            </a:pPr>
            <a:r>
              <a:rPr lang="en-CA" sz="3200" cap="none" dirty="0">
                <a:latin typeface="Avenir Book"/>
              </a:rPr>
              <a:t>What is the effect of prescribing a higher dose (</a:t>
            </a:r>
            <a:r>
              <a:rPr lang="en-CA" sz="3200" u="sng" cap="none" dirty="0">
                <a:latin typeface="Avenir Book"/>
              </a:rPr>
              <a:t>&gt;</a:t>
            </a:r>
            <a:r>
              <a:rPr lang="en-CA" sz="3200" cap="none" dirty="0">
                <a:latin typeface="Avenir Book"/>
              </a:rPr>
              <a:t>2.2 grams/kg/day) of protein/amino acid administration compared to a low group prescribed </a:t>
            </a:r>
            <a:r>
              <a:rPr lang="en-CA" sz="3200" u="sng" cap="none" dirty="0">
                <a:latin typeface="Avenir Book"/>
              </a:rPr>
              <a:t>&lt;</a:t>
            </a:r>
            <a:r>
              <a:rPr lang="en-CA" sz="3200" cap="none" dirty="0">
                <a:latin typeface="Avenir Book"/>
              </a:rPr>
              <a:t>1.2 gram/kg/day on 60 day mortality?</a:t>
            </a:r>
            <a:endParaRPr lang="en-CA" sz="3600" cap="none" dirty="0">
              <a:solidFill>
                <a:srgbClr val="000000"/>
              </a:solidFill>
              <a:latin typeface="Avenir Book"/>
              <a:ea typeface="Avenir Book"/>
              <a:cs typeface="Avenir Book"/>
              <a:sym typeface="Avenir Book"/>
            </a:endParaRPr>
          </a:p>
        </p:txBody>
      </p:sp>
      <p:pic>
        <p:nvPicPr>
          <p:cNvPr id="7"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8" name="CCNLogo.png"/>
          <p:cNvPicPr/>
          <p:nvPr/>
        </p:nvPicPr>
        <p:blipFill>
          <a:blip r:embed="rId4">
            <a:extLst/>
          </a:blip>
          <a:stretch>
            <a:fillRect/>
          </a:stretch>
        </p:blipFill>
        <p:spPr>
          <a:xfrm>
            <a:off x="2227901"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pic>
        <p:nvPicPr>
          <p:cNvPr id="10" name="Picture 9" descr="bean man.png"/>
          <p:cNvPicPr>
            <a:picLocks noChangeAspect="1"/>
          </p:cNvPicPr>
          <p:nvPr/>
        </p:nvPicPr>
        <p:blipFill>
          <a:blip r:embed="rId6"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3352682" y="3732998"/>
            <a:ext cx="1989571" cy="4271724"/>
          </a:xfrm>
          <a:prstGeom prst="rect">
            <a:avLst/>
          </a:prstGeom>
          <a:noFill/>
          <a:ln>
            <a:noFill/>
          </a:ln>
        </p:spPr>
      </p:pic>
    </p:spTree>
    <p:extLst>
      <p:ext uri="{BB962C8B-B14F-4D97-AF65-F5344CB8AC3E}">
        <p14:creationId xmlns:p14="http://schemas.microsoft.com/office/powerpoint/2010/main" val="3452142820"/>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8" name="CCNLogo.png"/>
          <p:cNvPicPr/>
          <p:nvPr/>
        </p:nvPicPr>
        <p:blipFill>
          <a:blip r:embed="rId4">
            <a:extLst/>
          </a:blip>
          <a:stretch>
            <a:fillRect/>
          </a:stretch>
        </p:blipFill>
        <p:spPr>
          <a:xfrm>
            <a:off x="2227901"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pic>
        <p:nvPicPr>
          <p:cNvPr id="11" name="Picture 10"/>
          <p:cNvPicPr>
            <a:picLocks noChangeAspect="1"/>
          </p:cNvPicPr>
          <p:nvPr/>
        </p:nvPicPr>
        <p:blipFill>
          <a:blip r:embed="rId6"/>
          <a:stretch>
            <a:fillRect/>
          </a:stretch>
        </p:blipFill>
        <p:spPr>
          <a:xfrm>
            <a:off x="3222703" y="2221415"/>
            <a:ext cx="11253839" cy="5314790"/>
          </a:xfrm>
          <a:prstGeom prst="rect">
            <a:avLst/>
          </a:prstGeom>
        </p:spPr>
      </p:pic>
    </p:spTree>
    <p:extLst>
      <p:ext uri="{BB962C8B-B14F-4D97-AF65-F5344CB8AC3E}">
        <p14:creationId xmlns:p14="http://schemas.microsoft.com/office/powerpoint/2010/main" val="1343535788"/>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6"/>
          <p:cNvSpPr/>
          <p:nvPr/>
        </p:nvSpPr>
        <p:spPr>
          <a:xfrm>
            <a:off x="1295400" y="1427433"/>
            <a:ext cx="13803351" cy="158812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nSpc>
                <a:spcPct val="90000"/>
              </a:lnSpc>
              <a:defRPr sz="4000" b="1"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s-MX" sz="3600" dirty="0" err="1" smtClean="0">
                <a:solidFill>
                  <a:srgbClr val="0000FF"/>
                </a:solidFill>
                <a:latin typeface="Arial" panose="020B0604020202020204" pitchFamily="34" charset="0"/>
                <a:cs typeface="Arial" panose="020B0604020202020204" pitchFamily="34" charset="0"/>
              </a:rPr>
              <a:t>Protein</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intake</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is</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most</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important</a:t>
            </a:r>
            <a:r>
              <a:rPr lang="es-MX" sz="3600" dirty="0" smtClean="0">
                <a:solidFill>
                  <a:srgbClr val="0000FF"/>
                </a:solidFill>
                <a:latin typeface="Arial" panose="020B0604020202020204" pitchFamily="34" charset="0"/>
                <a:cs typeface="Arial" panose="020B0604020202020204" pitchFamily="34" charset="0"/>
              </a:rPr>
              <a:t> in </a:t>
            </a:r>
            <a:r>
              <a:rPr lang="es-MX" sz="3600" dirty="0" err="1" smtClean="0">
                <a:solidFill>
                  <a:srgbClr val="0000FF"/>
                </a:solidFill>
                <a:latin typeface="Arial" panose="020B0604020202020204" pitchFamily="34" charset="0"/>
                <a:cs typeface="Arial" panose="020B0604020202020204" pitchFamily="34" charset="0"/>
              </a:rPr>
              <a:t>patients</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with</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high</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nutritional</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risk</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What</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tools</a:t>
            </a:r>
            <a:r>
              <a:rPr lang="es-MX" sz="3600" dirty="0" smtClean="0">
                <a:solidFill>
                  <a:srgbClr val="0000FF"/>
                </a:solidFill>
                <a:latin typeface="Arial" panose="020B0604020202020204" pitchFamily="34" charset="0"/>
                <a:cs typeface="Arial" panose="020B0604020202020204" pitchFamily="34" charset="0"/>
              </a:rPr>
              <a:t> to </a:t>
            </a:r>
            <a:r>
              <a:rPr lang="es-MX" sz="3600" dirty="0" err="1" smtClean="0">
                <a:solidFill>
                  <a:srgbClr val="0000FF"/>
                </a:solidFill>
                <a:latin typeface="Arial" panose="020B0604020202020204" pitchFamily="34" charset="0"/>
                <a:cs typeface="Arial" panose="020B0604020202020204" pitchFamily="34" charset="0"/>
              </a:rPr>
              <a:t>evaluate</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nutritional</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risk</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have</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been</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validated</a:t>
            </a:r>
            <a:r>
              <a:rPr lang="es-MX" sz="3600" dirty="0" smtClean="0">
                <a:solidFill>
                  <a:srgbClr val="0000FF"/>
                </a:solidFill>
                <a:latin typeface="Arial" panose="020B0604020202020204" pitchFamily="34" charset="0"/>
                <a:cs typeface="Arial" panose="020B0604020202020204" pitchFamily="34" charset="0"/>
              </a:rPr>
              <a:t> in </a:t>
            </a:r>
            <a:r>
              <a:rPr lang="es-MX" sz="3600" dirty="0" err="1" smtClean="0">
                <a:solidFill>
                  <a:srgbClr val="0000FF"/>
                </a:solidFill>
                <a:latin typeface="Arial" panose="020B0604020202020204" pitchFamily="34" charset="0"/>
                <a:cs typeface="Arial" panose="020B0604020202020204" pitchFamily="34" charset="0"/>
              </a:rPr>
              <a:t>critically</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ill</a:t>
            </a:r>
            <a:r>
              <a:rPr lang="es-MX" sz="3600" dirty="0" smtClean="0">
                <a:solidFill>
                  <a:srgbClr val="0000FF"/>
                </a:solidFill>
                <a:latin typeface="Arial" panose="020B0604020202020204" pitchFamily="34" charset="0"/>
                <a:cs typeface="Arial" panose="020B0604020202020204" pitchFamily="34" charset="0"/>
              </a:rPr>
              <a:t> </a:t>
            </a:r>
            <a:r>
              <a:rPr lang="es-MX" sz="3600" dirty="0" err="1" smtClean="0">
                <a:solidFill>
                  <a:srgbClr val="0000FF"/>
                </a:solidFill>
                <a:latin typeface="Arial" panose="020B0604020202020204" pitchFamily="34" charset="0"/>
                <a:cs typeface="Arial" panose="020B0604020202020204" pitchFamily="34" charset="0"/>
              </a:rPr>
              <a:t>patients</a:t>
            </a:r>
            <a:r>
              <a:rPr lang="es-MX" sz="3600" dirty="0" smtClean="0">
                <a:solidFill>
                  <a:srgbClr val="0000FF"/>
                </a:solidFill>
                <a:latin typeface="Arial" panose="020B0604020202020204" pitchFamily="34" charset="0"/>
                <a:cs typeface="Arial" panose="020B0604020202020204" pitchFamily="34" charset="0"/>
              </a:rPr>
              <a:t>? </a:t>
            </a:r>
            <a:endParaRPr lang="es-MX" sz="3600" dirty="0">
              <a:solidFill>
                <a:srgbClr val="0000FF"/>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2096815" y="2519499"/>
            <a:ext cx="12136458" cy="63556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marL="69430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1pPr>
            <a:lvl2pPr marL="1388603"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2pPr>
            <a:lvl3pPr marL="2082904"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3pPr>
            <a:lvl4pPr marL="2777206"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4pPr>
            <a:lvl5pPr marL="3471507"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5pPr>
            <a:lvl6pPr marL="4165808"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6pPr>
            <a:lvl7pPr marL="4860110"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7pPr>
            <a:lvl8pPr marL="555441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8pPr>
            <a:lvl9pPr marL="6248712"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9pPr>
          </a:lstStyle>
          <a:p>
            <a:pPr marL="1208651" indent="-514350" algn="l">
              <a:spcBef>
                <a:spcPts val="0"/>
              </a:spcBef>
              <a:buFont typeface="+mj-lt"/>
              <a:buAutoNum type="alphaLcPeriod"/>
            </a:pPr>
            <a:r>
              <a:rPr lang="es-MX" altLang="en-US" sz="4400" dirty="0" err="1" smtClean="0"/>
              <a:t>Subjective</a:t>
            </a:r>
            <a:r>
              <a:rPr lang="es-MX" altLang="en-US" sz="4400" dirty="0" smtClean="0"/>
              <a:t> Global </a:t>
            </a:r>
            <a:r>
              <a:rPr lang="es-MX" altLang="en-US" sz="4400" dirty="0" err="1" smtClean="0"/>
              <a:t>Assessment</a:t>
            </a:r>
            <a:endParaRPr lang="es-MX" altLang="en-US" sz="4400" dirty="0" smtClean="0"/>
          </a:p>
          <a:p>
            <a:pPr marL="1208651" indent="-514350" algn="l">
              <a:spcBef>
                <a:spcPts val="0"/>
              </a:spcBef>
              <a:buFont typeface="+mj-lt"/>
              <a:buAutoNum type="alphaLcPeriod"/>
            </a:pPr>
            <a:r>
              <a:rPr lang="es-MX" altLang="en-US" sz="4400" dirty="0" smtClean="0"/>
              <a:t>NRS-2002</a:t>
            </a:r>
          </a:p>
          <a:p>
            <a:pPr marL="1208651" indent="-514350" algn="l">
              <a:spcBef>
                <a:spcPts val="0"/>
              </a:spcBef>
              <a:buFont typeface="+mj-lt"/>
              <a:buAutoNum type="alphaLcPeriod"/>
            </a:pPr>
            <a:r>
              <a:rPr lang="es-MX" altLang="en-US" sz="4400" dirty="0" smtClean="0"/>
              <a:t>NUTRIC Score</a:t>
            </a:r>
            <a:endParaRPr lang="es-MX" altLang="en-US" sz="4400" dirty="0" smtClean="0"/>
          </a:p>
          <a:p>
            <a:pPr marL="1208651" indent="-514350" algn="l">
              <a:spcBef>
                <a:spcPts val="0"/>
              </a:spcBef>
              <a:buFont typeface="+mj-lt"/>
              <a:buAutoNum type="alphaLcPeriod"/>
            </a:pPr>
            <a:r>
              <a:rPr lang="es-MX" altLang="en-US" sz="4400" dirty="0" err="1" smtClean="0"/>
              <a:t>None</a:t>
            </a:r>
            <a:r>
              <a:rPr lang="es-MX" altLang="en-US" sz="4400" dirty="0" smtClean="0"/>
              <a:t> of </a:t>
            </a:r>
            <a:r>
              <a:rPr lang="es-MX" altLang="en-US" sz="4400" dirty="0" err="1" smtClean="0"/>
              <a:t>the</a:t>
            </a:r>
            <a:r>
              <a:rPr lang="es-MX" altLang="en-US" sz="4400" dirty="0" smtClean="0"/>
              <a:t> </a:t>
            </a:r>
            <a:r>
              <a:rPr lang="es-MX" altLang="en-US" sz="4400" dirty="0" err="1" smtClean="0"/>
              <a:t>above</a:t>
            </a:r>
            <a:endParaRPr lang="es-MX" altLang="en-US" sz="4400" dirty="0" smtClean="0"/>
          </a:p>
          <a:p>
            <a:pPr marL="1208651" indent="-514350" algn="l">
              <a:spcBef>
                <a:spcPts val="0"/>
              </a:spcBef>
              <a:buFont typeface="+mj-lt"/>
              <a:buAutoNum type="alphaLcPeriod"/>
            </a:pPr>
            <a:endParaRPr lang="es-MX" altLang="en-US" sz="4400" dirty="0" smtClean="0"/>
          </a:p>
        </p:txBody>
      </p:sp>
      <p:pic>
        <p:nvPicPr>
          <p:cNvPr id="4" name="CCNLogo.png"/>
          <p:cNvPicPr/>
          <p:nvPr/>
        </p:nvPicPr>
        <p:blipFill>
          <a:blip r:embed="rId2">
            <a:extLst/>
          </a:blip>
          <a:stretch>
            <a:fillRect/>
          </a:stretch>
        </p:blipFill>
        <p:spPr>
          <a:xfrm>
            <a:off x="164640" y="194540"/>
            <a:ext cx="2370209" cy="1128934"/>
          </a:xfrm>
          <a:prstGeom prst="rect">
            <a:avLst/>
          </a:prstGeom>
          <a:ln w="12700">
            <a:miter lim="400000"/>
          </a:ln>
        </p:spPr>
      </p:pic>
    </p:spTree>
    <p:extLst>
      <p:ext uri="{BB962C8B-B14F-4D97-AF65-F5344CB8AC3E}">
        <p14:creationId xmlns:p14="http://schemas.microsoft.com/office/powerpoint/2010/main" val="399583096"/>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4783930" y="1094673"/>
            <a:ext cx="7772401" cy="1143002"/>
          </a:xfrm>
          <a:prstGeom prst="rect">
            <a:avLst/>
          </a:prstGeom>
        </p:spPr>
        <p:txBody>
          <a:bodyPr lIns="45719" tIns="45719" rIns="45719" bIns="45719" anchor="ctr">
            <a:norm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400" dirty="0"/>
              <a:t>Study Population</a:t>
            </a:r>
            <a:endParaRPr sz="4400" dirty="0"/>
          </a:p>
        </p:txBody>
      </p:sp>
      <p:sp>
        <p:nvSpPr>
          <p:cNvPr id="1043" name="Shape 1043"/>
          <p:cNvSpPr/>
          <p:nvPr/>
        </p:nvSpPr>
        <p:spPr>
          <a:xfrm>
            <a:off x="3896448" y="2168088"/>
            <a:ext cx="9547364" cy="1"/>
          </a:xfrm>
          <a:prstGeom prst="line">
            <a:avLst/>
          </a:prstGeom>
          <a:ln w="6350">
            <a:solidFill>
              <a:srgbClr val="5A5F5E"/>
            </a:solidFill>
            <a:miter lim="400000"/>
          </a:ln>
        </p:spPr>
        <p:txBody>
          <a:bodyPr lIns="0" tIns="0" rIns="0" bIns="0" anchor="ctr"/>
          <a:lstStyle/>
          <a:p>
            <a:pPr lvl="0"/>
            <a:endParaRPr/>
          </a:p>
        </p:txBody>
      </p:sp>
      <p:graphicFrame>
        <p:nvGraphicFramePr>
          <p:cNvPr id="4" name="Table 3"/>
          <p:cNvGraphicFramePr>
            <a:graphicFrameLocks noGrp="1"/>
          </p:cNvGraphicFramePr>
          <p:nvPr>
            <p:extLst/>
          </p:nvPr>
        </p:nvGraphicFramePr>
        <p:xfrm>
          <a:off x="3072211" y="2434806"/>
          <a:ext cx="11254604" cy="6770626"/>
        </p:xfrm>
        <a:graphic>
          <a:graphicData uri="http://schemas.openxmlformats.org/drawingml/2006/table">
            <a:tbl>
              <a:tblPr>
                <a:tableStyleId>{5940675A-B579-460E-94D1-54222C63F5DA}</a:tableStyleId>
              </a:tblPr>
              <a:tblGrid>
                <a:gridCol w="3976627">
                  <a:extLst>
                    <a:ext uri="{9D8B030D-6E8A-4147-A177-3AD203B41FA5}">
                      <a16:colId xmlns="" xmlns:a16="http://schemas.microsoft.com/office/drawing/2014/main" val="20000"/>
                    </a:ext>
                  </a:extLst>
                </a:gridCol>
                <a:gridCol w="3976627">
                  <a:extLst>
                    <a:ext uri="{9D8B030D-6E8A-4147-A177-3AD203B41FA5}">
                      <a16:colId xmlns="" xmlns:a16="http://schemas.microsoft.com/office/drawing/2014/main" val="20001"/>
                    </a:ext>
                  </a:extLst>
                </a:gridCol>
                <a:gridCol w="3301350">
                  <a:extLst>
                    <a:ext uri="{9D8B030D-6E8A-4147-A177-3AD203B41FA5}">
                      <a16:colId xmlns="" xmlns:a16="http://schemas.microsoft.com/office/drawing/2014/main" val="20002"/>
                    </a:ext>
                  </a:extLst>
                </a:gridCol>
              </a:tblGrid>
              <a:tr h="730369">
                <a:tc>
                  <a:txBody>
                    <a:bodyPr/>
                    <a:lstStyle/>
                    <a:p>
                      <a:pPr indent="0" algn="ctr">
                        <a:lnSpc>
                          <a:spcPct val="100000"/>
                        </a:lnSpc>
                        <a:spcAft>
                          <a:spcPts val="0"/>
                        </a:spcAft>
                      </a:pPr>
                      <a:r>
                        <a:rPr lang="en-US" sz="2000" b="1" dirty="0">
                          <a:effectLst/>
                        </a:rPr>
                        <a:t>Inclusion Criteria</a:t>
                      </a:r>
                      <a:endParaRPr lang="en-CA" sz="2000" b="1" dirty="0">
                        <a:effectLst/>
                        <a:latin typeface="CG Times"/>
                        <a:ea typeface="Times New Roman" panose="02020603050405020304" pitchFamily="18"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n-US" sz="2000" b="1" dirty="0">
                          <a:effectLst/>
                        </a:rPr>
                        <a:t>Exclusion Criteria</a:t>
                      </a:r>
                      <a:endParaRPr lang="en-CA"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n-US" sz="2000" b="1" dirty="0">
                          <a:effectLst/>
                        </a:rPr>
                        <a:t>Rationale for Exclusion</a:t>
                      </a:r>
                      <a:endParaRPr lang="en-CA"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020496">
                <a:tc rowSpan="5">
                  <a:txBody>
                    <a:bodyPr/>
                    <a:lstStyle/>
                    <a:p>
                      <a:pPr marL="0" lvl="0" indent="0" algn="l">
                        <a:lnSpc>
                          <a:spcPct val="100000"/>
                        </a:lnSpc>
                        <a:spcAft>
                          <a:spcPts val="0"/>
                        </a:spcAft>
                        <a:buFont typeface="+mj-lt"/>
                        <a:buNone/>
                      </a:pPr>
                      <a:r>
                        <a:rPr lang="en-US" sz="2000" b="0" u="none" dirty="0" smtClean="0">
                          <a:effectLst/>
                        </a:rPr>
                        <a:t>1.   &gt;</a:t>
                      </a:r>
                      <a:r>
                        <a:rPr lang="en-US" sz="2000" b="0" dirty="0" smtClean="0">
                          <a:effectLst/>
                        </a:rPr>
                        <a:t>18 </a:t>
                      </a:r>
                      <a:r>
                        <a:rPr lang="en-US" sz="2000" b="0" dirty="0">
                          <a:effectLst/>
                        </a:rPr>
                        <a:t>years old</a:t>
                      </a:r>
                      <a:endParaRPr lang="en-CA" sz="2000" b="0" dirty="0">
                        <a:effectLst/>
                      </a:endParaRPr>
                    </a:p>
                    <a:p>
                      <a:pPr marL="8255" indent="0" algn="l">
                        <a:lnSpc>
                          <a:spcPct val="100000"/>
                        </a:lnSpc>
                        <a:spcAft>
                          <a:spcPts val="0"/>
                        </a:spcAft>
                      </a:pPr>
                      <a:r>
                        <a:rPr lang="en-US" sz="2000" b="0" dirty="0">
                          <a:effectLst/>
                        </a:rPr>
                        <a:t> </a:t>
                      </a:r>
                      <a:endParaRPr lang="en-CA" sz="2000" b="0" dirty="0" smtClean="0">
                        <a:effectLst/>
                      </a:endParaRPr>
                    </a:p>
                    <a:p>
                      <a:pPr marL="8255" indent="0" algn="l">
                        <a:lnSpc>
                          <a:spcPct val="100000"/>
                        </a:lnSpc>
                        <a:spcAft>
                          <a:spcPts val="0"/>
                        </a:spcAft>
                      </a:pPr>
                      <a:r>
                        <a:rPr lang="en-CA" sz="2000" b="0" dirty="0" smtClean="0">
                          <a:effectLst/>
                        </a:rPr>
                        <a:t>2.</a:t>
                      </a:r>
                      <a:r>
                        <a:rPr lang="en-CA" sz="2000" b="0" baseline="0" dirty="0" smtClean="0">
                          <a:effectLst/>
                        </a:rPr>
                        <a:t> </a:t>
                      </a:r>
                      <a:r>
                        <a:rPr lang="en-US" sz="2000" b="0" dirty="0" smtClean="0">
                          <a:effectLst/>
                        </a:rPr>
                        <a:t>Nutritionally “high-risk” (meeting one of the below criteria</a:t>
                      </a:r>
                      <a:r>
                        <a:rPr lang="en-US" sz="2000" b="1" dirty="0" smtClean="0">
                          <a:effectLst/>
                        </a:rPr>
                        <a:t>)</a:t>
                      </a:r>
                    </a:p>
                    <a:p>
                      <a:pPr marL="541338" lvl="2" indent="-342900" algn="l">
                        <a:lnSpc>
                          <a:spcPct val="100000"/>
                        </a:lnSpc>
                        <a:spcAft>
                          <a:spcPts val="0"/>
                        </a:spcAft>
                        <a:buFont typeface="+mj-lt"/>
                        <a:buAutoNum type="alphaLcPeriod"/>
                      </a:pPr>
                      <a:r>
                        <a:rPr lang="en-CA" sz="1600" dirty="0" smtClean="0">
                          <a:effectLst/>
                        </a:rPr>
                        <a:t>Low (</a:t>
                      </a:r>
                      <a:r>
                        <a:rPr lang="en-CA" sz="1600" u="sng" dirty="0" smtClean="0">
                          <a:effectLst/>
                        </a:rPr>
                        <a:t>&lt;</a:t>
                      </a:r>
                      <a:r>
                        <a:rPr lang="en-CA" sz="1600" u="none" dirty="0" smtClean="0">
                          <a:effectLst/>
                        </a:rPr>
                        <a:t>25)</a:t>
                      </a:r>
                      <a:r>
                        <a:rPr lang="en-CA" sz="1600" u="none" baseline="0" dirty="0" smtClean="0">
                          <a:effectLst/>
                        </a:rPr>
                        <a:t> or High BMI (</a:t>
                      </a:r>
                      <a:r>
                        <a:rPr lang="en-CA" sz="1600" u="sng" baseline="0" dirty="0" smtClean="0">
                          <a:effectLst/>
                        </a:rPr>
                        <a:t>&gt;</a:t>
                      </a:r>
                      <a:r>
                        <a:rPr lang="en-CA" sz="1600" u="none" baseline="0" dirty="0" smtClean="0">
                          <a:effectLst/>
                        </a:rPr>
                        <a:t>35)</a:t>
                      </a:r>
                    </a:p>
                    <a:p>
                      <a:pPr marL="541338" lvl="2" indent="-342900" algn="l">
                        <a:lnSpc>
                          <a:spcPct val="100000"/>
                        </a:lnSpc>
                        <a:spcAft>
                          <a:spcPts val="0"/>
                        </a:spcAft>
                        <a:buFont typeface="+mj-lt"/>
                        <a:buAutoNum type="alphaLcPeriod"/>
                      </a:pPr>
                      <a:r>
                        <a:rPr lang="en-CA" sz="1600" u="none" baseline="0" dirty="0" smtClean="0">
                          <a:effectLst/>
                        </a:rPr>
                        <a:t>Moderate to severe malnutrition (as defined by local assessments)</a:t>
                      </a:r>
                    </a:p>
                    <a:p>
                      <a:pPr marL="541338" lvl="2" indent="-342900" algn="l">
                        <a:lnSpc>
                          <a:spcPct val="100000"/>
                        </a:lnSpc>
                        <a:spcAft>
                          <a:spcPts val="0"/>
                        </a:spcAft>
                        <a:buFont typeface="+mj-lt"/>
                        <a:buAutoNum type="alphaLcPeriod"/>
                      </a:pPr>
                      <a:r>
                        <a:rPr lang="en-CA" sz="1600" u="none" baseline="0" dirty="0" smtClean="0">
                          <a:effectLst/>
                        </a:rPr>
                        <a:t>Frailty (Clinical Frailty Scale, 5 or more from proxy)</a:t>
                      </a:r>
                    </a:p>
                    <a:p>
                      <a:pPr marL="541338" lvl="2" indent="-342900" algn="l">
                        <a:lnSpc>
                          <a:spcPct val="100000"/>
                        </a:lnSpc>
                        <a:spcAft>
                          <a:spcPts val="0"/>
                        </a:spcAft>
                        <a:buFont typeface="+mj-lt"/>
                        <a:buAutoNum type="alphaLcPeriod"/>
                      </a:pPr>
                      <a:r>
                        <a:rPr lang="en-CA" sz="1600" u="none" baseline="0" dirty="0" smtClean="0">
                          <a:effectLst/>
                        </a:rPr>
                        <a:t>Sarcopenia – (SARC-F score of 4 or more from proxy)</a:t>
                      </a:r>
                    </a:p>
                    <a:p>
                      <a:pPr marL="541338" lvl="2" indent="-342900" algn="l">
                        <a:lnSpc>
                          <a:spcPct val="100000"/>
                        </a:lnSpc>
                        <a:spcAft>
                          <a:spcPts val="0"/>
                        </a:spcAft>
                        <a:buFont typeface="+mj-lt"/>
                        <a:buAutoNum type="alphaLcPeriod"/>
                      </a:pPr>
                      <a:r>
                        <a:rPr lang="en-CA" sz="1600" u="none" baseline="0" dirty="0" smtClean="0">
                          <a:effectLst/>
                        </a:rPr>
                        <a:t>From point of screening, projected duration of mechanical ventilation &gt;4 days)</a:t>
                      </a:r>
                      <a:endParaRPr lang="en-CA" sz="1600" dirty="0">
                        <a:effectLst/>
                      </a:endParaRPr>
                    </a:p>
                    <a:p>
                      <a:pPr marL="122555" indent="0" algn="l">
                        <a:lnSpc>
                          <a:spcPct val="100000"/>
                        </a:lnSpc>
                        <a:spcAft>
                          <a:spcPts val="0"/>
                        </a:spcAft>
                      </a:pPr>
                      <a:r>
                        <a:rPr lang="en-US" sz="1800" dirty="0">
                          <a:effectLst/>
                        </a:rPr>
                        <a:t> </a:t>
                      </a:r>
                      <a:endParaRPr lang="en-CA" sz="1800" dirty="0">
                        <a:effectLst/>
                      </a:endParaRPr>
                    </a:p>
                    <a:p>
                      <a:pPr marL="0" lvl="0" indent="0" algn="l">
                        <a:lnSpc>
                          <a:spcPct val="100000"/>
                        </a:lnSpc>
                        <a:spcAft>
                          <a:spcPts val="0"/>
                        </a:spcAft>
                        <a:buFont typeface="+mj-lt"/>
                        <a:buNone/>
                      </a:pPr>
                      <a:r>
                        <a:rPr lang="en-US" sz="2000" dirty="0" smtClean="0">
                          <a:effectLst/>
                        </a:rPr>
                        <a:t>3</a:t>
                      </a:r>
                      <a:r>
                        <a:rPr lang="en-US" sz="2000" b="1" dirty="0" smtClean="0">
                          <a:effectLst/>
                        </a:rPr>
                        <a:t>. </a:t>
                      </a:r>
                      <a:r>
                        <a:rPr lang="en-US" sz="2000" b="0" dirty="0" smtClean="0">
                          <a:effectLst/>
                        </a:rPr>
                        <a:t>Requiring </a:t>
                      </a:r>
                      <a:r>
                        <a:rPr lang="en-US" sz="2000" b="0" dirty="0">
                          <a:effectLst/>
                        </a:rPr>
                        <a:t>mechanical ventilation with </a:t>
                      </a:r>
                      <a:r>
                        <a:rPr lang="en-US" sz="2000" b="0" dirty="0" smtClean="0">
                          <a:effectLst/>
                        </a:rPr>
                        <a:t>actual or expected total duration </a:t>
                      </a:r>
                      <a:r>
                        <a:rPr lang="en-US" sz="2000" b="0" dirty="0">
                          <a:effectLst/>
                        </a:rPr>
                        <a:t>of mechanical ventilation </a:t>
                      </a:r>
                      <a:r>
                        <a:rPr lang="en-US" sz="2000" b="0" u="none" dirty="0">
                          <a:effectLst/>
                        </a:rPr>
                        <a:t>&gt;</a:t>
                      </a:r>
                      <a:r>
                        <a:rPr lang="en-US" sz="2000" b="0" dirty="0" smtClean="0">
                          <a:effectLst/>
                        </a:rPr>
                        <a:t>48 hours </a:t>
                      </a:r>
                      <a:r>
                        <a:rPr lang="en-US" sz="2000" b="0" dirty="0">
                          <a:effectLst/>
                        </a:rPr>
                        <a:t> </a:t>
                      </a:r>
                      <a:endParaRPr lang="en-CA" sz="2000" b="0" dirty="0">
                        <a:effectLst/>
                      </a:endParaRPr>
                    </a:p>
                    <a:p>
                      <a:pPr marL="342900" lvl="0" indent="0">
                        <a:lnSpc>
                          <a:spcPct val="100000"/>
                        </a:lnSpc>
                        <a:spcAft>
                          <a:spcPts val="0"/>
                        </a:spcAft>
                        <a:buFont typeface="+mj-lt"/>
                        <a:buNone/>
                      </a:pPr>
                      <a:endParaRPr lang="en-CA" sz="18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00000"/>
                        </a:lnSpc>
                        <a:buFont typeface="+mj-lt"/>
                        <a:buAutoNum type="arabicPeriod"/>
                      </a:pPr>
                      <a:r>
                        <a:rPr lang="en-US" sz="2000" dirty="0" smtClean="0">
                          <a:effectLst/>
                        </a:rPr>
                        <a:t> &gt;</a:t>
                      </a:r>
                      <a:r>
                        <a:rPr lang="en-US" sz="2000" dirty="0">
                          <a:effectLst/>
                        </a:rPr>
                        <a:t>96 continuous hours of mechanical ventilation before </a:t>
                      </a:r>
                      <a:r>
                        <a:rPr lang="en-US" sz="2000" dirty="0" smtClean="0">
                          <a:effectLst/>
                        </a:rPr>
                        <a:t>screening</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a:effectLst/>
                        </a:rPr>
                        <a:t>Intervention </a:t>
                      </a:r>
                      <a:r>
                        <a:rPr lang="en-US" sz="2000" dirty="0" smtClean="0">
                          <a:effectLst/>
                        </a:rPr>
                        <a:t>is likely most </a:t>
                      </a:r>
                      <a:r>
                        <a:rPr lang="en-US" sz="2000" dirty="0">
                          <a:effectLst/>
                        </a:rPr>
                        <a:t>effective </a:t>
                      </a:r>
                      <a:r>
                        <a:rPr lang="en-US" sz="2000" dirty="0" smtClean="0">
                          <a:effectLst/>
                        </a:rPr>
                        <a:t>when delivered </a:t>
                      </a:r>
                      <a:r>
                        <a:rPr lang="en-US" sz="2000" dirty="0">
                          <a:effectLst/>
                        </a:rPr>
                        <a:t>early</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374714">
                <a:tc vMerge="1">
                  <a:txBody>
                    <a:bodyPr/>
                    <a:lstStyle/>
                    <a:p>
                      <a:endParaRPr lang="en-CA"/>
                    </a:p>
                  </a:txBody>
                  <a:tcPr/>
                </a:tc>
                <a:tc>
                  <a:txBody>
                    <a:bodyPr/>
                    <a:lstStyle/>
                    <a:p>
                      <a:pPr marL="0" lvl="0" indent="0" algn="l">
                        <a:lnSpc>
                          <a:spcPct val="100000"/>
                        </a:lnSpc>
                        <a:buFont typeface="+mj-lt"/>
                        <a:buNone/>
                      </a:pPr>
                      <a:r>
                        <a:rPr lang="en-US" sz="2000" dirty="0" smtClean="0">
                          <a:effectLst/>
                        </a:rPr>
                        <a:t>2. Expected </a:t>
                      </a:r>
                      <a:r>
                        <a:rPr lang="en-US" sz="2000" dirty="0">
                          <a:effectLst/>
                        </a:rPr>
                        <a:t>death or withdrawal of life-sustaining treatments within 7 days from </a:t>
                      </a:r>
                      <a:r>
                        <a:rPr lang="en-US" sz="2000" dirty="0" smtClean="0">
                          <a:effectLst/>
                        </a:rPr>
                        <a:t>screening</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a:effectLst/>
                        </a:rPr>
                        <a:t>Patients unlikely to receive benefit</a:t>
                      </a:r>
                      <a:endParaRPr lang="en-CA" sz="2000" dirty="0">
                        <a:effectLst/>
                      </a:endParaRPr>
                    </a:p>
                    <a:p>
                      <a:pPr indent="0" algn="l">
                        <a:lnSpc>
                          <a:spcPct val="100000"/>
                        </a:lnSpc>
                        <a:spcAft>
                          <a:spcPts val="0"/>
                        </a:spcAft>
                      </a:pPr>
                      <a:r>
                        <a:rPr lang="en-US" sz="2000" dirty="0">
                          <a:effectLst/>
                        </a:rPr>
                        <a:t> </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020496">
                <a:tc vMerge="1">
                  <a:txBody>
                    <a:bodyPr/>
                    <a:lstStyle/>
                    <a:p>
                      <a:endParaRPr lang="en-CA"/>
                    </a:p>
                  </a:txBody>
                  <a:tcPr/>
                </a:tc>
                <a:tc>
                  <a:txBody>
                    <a:bodyPr/>
                    <a:lstStyle/>
                    <a:p>
                      <a:pPr marL="0" lvl="0" indent="0" algn="l">
                        <a:lnSpc>
                          <a:spcPct val="100000"/>
                        </a:lnSpc>
                        <a:buFont typeface="+mj-lt"/>
                        <a:buNone/>
                      </a:pPr>
                      <a:r>
                        <a:rPr lang="en-GB" sz="2000" strike="noStrike" dirty="0" smtClean="0">
                          <a:effectLst/>
                        </a:rPr>
                        <a:t>3. </a:t>
                      </a:r>
                      <a:r>
                        <a:rPr lang="en-GB" sz="2000" strike="noStrike" baseline="0" dirty="0" smtClean="0">
                          <a:effectLst/>
                        </a:rPr>
                        <a:t>Pregnant</a:t>
                      </a:r>
                      <a:endParaRPr lang="en-CA" sz="2000" strike="noStrike" baseline="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strike="noStrike" dirty="0" smtClean="0">
                          <a:effectLst/>
                        </a:rPr>
                        <a:t>Unknown effects on fetus</a:t>
                      </a:r>
                      <a:endParaRPr lang="en-CA" sz="2000" strike="noStrike"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878744">
                <a:tc vMerge="1">
                  <a:txBody>
                    <a:bodyPr/>
                    <a:lstStyle/>
                    <a:p>
                      <a:endParaRPr lang="en-CA"/>
                    </a:p>
                  </a:txBody>
                  <a:tcPr/>
                </a:tc>
                <a:tc>
                  <a:txBody>
                    <a:bodyPr/>
                    <a:lstStyle/>
                    <a:p>
                      <a:pPr marL="0" lvl="0" indent="0" algn="l">
                        <a:lnSpc>
                          <a:spcPct val="100000"/>
                        </a:lnSpc>
                        <a:buFont typeface="+mj-lt"/>
                        <a:buNone/>
                      </a:pPr>
                      <a:r>
                        <a:rPr lang="en-US" sz="2000" dirty="0" smtClean="0">
                          <a:effectLst/>
                        </a:rPr>
                        <a:t>4. The responsible</a:t>
                      </a:r>
                      <a:r>
                        <a:rPr lang="en-US" sz="2000" baseline="0" dirty="0" smtClean="0">
                          <a:effectLst/>
                        </a:rPr>
                        <a:t> clinician feels that the patient either needs low or high protein</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smtClean="0">
                          <a:effectLst/>
                        </a:rPr>
                        <a:t>Uncertainty</a:t>
                      </a:r>
                      <a:r>
                        <a:rPr lang="en-US" sz="2000" baseline="0" dirty="0" smtClean="0">
                          <a:effectLst/>
                        </a:rPr>
                        <a:t> doesn’t exist; patient safety issues</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710151">
                <a:tc vMerge="1">
                  <a:txBody>
                    <a:bodyPr/>
                    <a:lstStyle/>
                    <a:p>
                      <a:endParaRPr lang="en-CA"/>
                    </a:p>
                  </a:txBody>
                  <a:tcPr/>
                </a:tc>
                <a:tc>
                  <a:txBody>
                    <a:bodyPr/>
                    <a:lstStyle/>
                    <a:p>
                      <a:pPr marL="0" lvl="0" indent="0" algn="l">
                        <a:buFont typeface="+mj-lt"/>
                        <a:buNone/>
                      </a:pPr>
                      <a:r>
                        <a:rPr lang="en-CA" sz="2000" dirty="0" smtClean="0">
                          <a:effectLst/>
                          <a:latin typeface="Arial" panose="020B0604020202020204" pitchFamily="34" charset="0"/>
                          <a:cs typeface="Times New Roman" panose="02020603050405020304" pitchFamily="18" charset="0"/>
                        </a:rPr>
                        <a:t>5. Patient </a:t>
                      </a:r>
                      <a:r>
                        <a:rPr lang="en-CA" sz="2000" dirty="0">
                          <a:effectLst/>
                          <a:latin typeface="Arial" panose="020B0604020202020204" pitchFamily="34" charset="0"/>
                          <a:cs typeface="Times New Roman" panose="02020603050405020304" pitchFamily="18" charset="0"/>
                        </a:rPr>
                        <a:t>requires parenteral nutrition only and site does not have products to reach the high protein dose group.</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CA" sz="2000" dirty="0">
                          <a:effectLst/>
                          <a:latin typeface="+mj-lt"/>
                          <a:ea typeface="Times New Roman" panose="02020603050405020304" pitchFamily="18" charset="0"/>
                          <a:cs typeface="Times New Roman" panose="02020603050405020304" pitchFamily="18" charset="0"/>
                        </a:rPr>
                        <a:t>Site will be unable to reach high protein dose prescription.</a:t>
                      </a:r>
                    </a:p>
                  </a:txBody>
                  <a:tcPr marL="68580" marR="68580" marT="0" marB="0"/>
                </a:tc>
                <a:extLst>
                  <a:ext uri="{0D108BD9-81ED-4DB2-BD59-A6C34878D82A}">
                    <a16:rowId xmlns="" xmlns:a16="http://schemas.microsoft.com/office/drawing/2014/main" val="10005"/>
                  </a:ext>
                </a:extLst>
              </a:tr>
            </a:tbl>
          </a:graphicData>
        </a:graphic>
      </p:graphicFrame>
      <p:pic>
        <p:nvPicPr>
          <p:cNvPr id="7" name="CCNLogo.png"/>
          <p:cNvPicPr/>
          <p:nvPr/>
        </p:nvPicPr>
        <p:blipFill>
          <a:blip r:embed="rId3">
            <a:extLst/>
          </a:blip>
          <a:stretch>
            <a:fillRect/>
          </a:stretch>
        </p:blipFill>
        <p:spPr>
          <a:xfrm>
            <a:off x="308962" y="194541"/>
            <a:ext cx="2370209" cy="1128934"/>
          </a:xfrm>
          <a:prstGeom prst="rect">
            <a:avLst/>
          </a:prstGeom>
          <a:ln w="12700">
            <a:miter lim="400000"/>
          </a:ln>
        </p:spPr>
      </p:pic>
      <p:pic>
        <p:nvPicPr>
          <p:cNvPr id="9" name="Effort_Logo.png"/>
          <p:cNvPicPr/>
          <p:nvPr/>
        </p:nvPicPr>
        <p:blipFill>
          <a:blip r:embed="rId4">
            <a:extLst/>
          </a:blip>
          <a:srcRect r="30802" b="51271"/>
          <a:stretch>
            <a:fillRect/>
          </a:stretch>
        </p:blipFill>
        <p:spPr>
          <a:xfrm>
            <a:off x="13984373" y="340560"/>
            <a:ext cx="2910261" cy="1508226"/>
          </a:xfrm>
          <a:prstGeom prst="rect">
            <a:avLst/>
          </a:prstGeom>
          <a:ln w="12700">
            <a:miter lim="400000"/>
          </a:ln>
        </p:spPr>
      </p:pic>
    </p:spTree>
    <p:extLst>
      <p:ext uri="{BB962C8B-B14F-4D97-AF65-F5344CB8AC3E}">
        <p14:creationId xmlns:p14="http://schemas.microsoft.com/office/powerpoint/2010/main" val="419345364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98465" y="2138910"/>
            <a:ext cx="12010569" cy="2511595"/>
          </a:xfrm>
          <a:prstGeom prst="rect">
            <a:avLst/>
          </a:prstGeom>
        </p:spPr>
      </p:pic>
      <p:pic>
        <p:nvPicPr>
          <p:cNvPr id="7" name="Picture 6"/>
          <p:cNvPicPr>
            <a:picLocks noChangeAspect="1"/>
          </p:cNvPicPr>
          <p:nvPr/>
        </p:nvPicPr>
        <p:blipFill>
          <a:blip r:embed="rId3"/>
          <a:stretch>
            <a:fillRect/>
          </a:stretch>
        </p:blipFill>
        <p:spPr>
          <a:xfrm>
            <a:off x="5253666" y="4783036"/>
            <a:ext cx="5927201" cy="946560"/>
          </a:xfrm>
          <a:prstGeom prst="rect">
            <a:avLst/>
          </a:prstGeom>
        </p:spPr>
      </p:pic>
      <p:pic>
        <p:nvPicPr>
          <p:cNvPr id="8" name="Picture 7"/>
          <p:cNvPicPr>
            <a:picLocks noChangeAspect="1"/>
          </p:cNvPicPr>
          <p:nvPr/>
        </p:nvPicPr>
        <p:blipFill>
          <a:blip r:embed="rId4"/>
          <a:stretch>
            <a:fillRect/>
          </a:stretch>
        </p:blipFill>
        <p:spPr>
          <a:xfrm>
            <a:off x="5253666" y="5729597"/>
            <a:ext cx="5927201" cy="1212587"/>
          </a:xfrm>
          <a:prstGeom prst="rect">
            <a:avLst/>
          </a:prstGeom>
        </p:spPr>
      </p:pic>
      <p:sp>
        <p:nvSpPr>
          <p:cNvPr id="2" name="TextBox 1"/>
          <p:cNvSpPr txBox="1"/>
          <p:nvPr/>
        </p:nvSpPr>
        <p:spPr>
          <a:xfrm>
            <a:off x="4353370" y="7635457"/>
            <a:ext cx="7727795"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dirty="0">
                <a:sym typeface="Gill Sans Light"/>
              </a:rPr>
              <a:t>Note: Wide range of acceptability and</a:t>
            </a:r>
          </a:p>
          <a:p>
            <a:pPr rtl="0" latinLnBrk="1" hangingPunct="0"/>
            <a:r>
              <a:rPr lang="en-CA" dirty="0"/>
              <a:t>Low quality of evidence!</a:t>
            </a:r>
            <a:endParaRPr lang="en-CA" dirty="0">
              <a:sym typeface="Gill Sans Light"/>
            </a:endParaRPr>
          </a:p>
        </p:txBody>
      </p:sp>
      <p:pic>
        <p:nvPicPr>
          <p:cNvPr id="11" name="CCNLogo.png"/>
          <p:cNvPicPr/>
          <p:nvPr/>
        </p:nvPicPr>
        <p:blipFill>
          <a:blip r:embed="rId5">
            <a:extLst/>
          </a:blip>
          <a:stretch>
            <a:fillRect/>
          </a:stretch>
        </p:blipFill>
        <p:spPr>
          <a:xfrm>
            <a:off x="488311" y="296710"/>
            <a:ext cx="2370209" cy="1128934"/>
          </a:xfrm>
          <a:prstGeom prst="rect">
            <a:avLst/>
          </a:prstGeom>
          <a:ln w="12700">
            <a:miter lim="400000"/>
          </a:ln>
        </p:spPr>
      </p:pic>
    </p:spTree>
    <p:extLst>
      <p:ext uri="{BB962C8B-B14F-4D97-AF65-F5344CB8AC3E}">
        <p14:creationId xmlns:p14="http://schemas.microsoft.com/office/powerpoint/2010/main" val="2605048417"/>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138575" y="1311442"/>
            <a:ext cx="11054080" cy="848482"/>
          </a:xfrm>
        </p:spPr>
        <p:txBody>
          <a:bodyPr>
            <a:normAutofit/>
          </a:bodyPr>
          <a:lstStyle/>
          <a:p>
            <a:r>
              <a:rPr lang="en-CA" altLang="en-US" sz="4400" b="1" cap="none" dirty="0">
                <a:solidFill>
                  <a:srgbClr val="0052E2"/>
                </a:solidFill>
                <a:latin typeface="Avenir Next Condensed"/>
              </a:rPr>
              <a:t>Subgroup Analyses</a:t>
            </a:r>
          </a:p>
        </p:txBody>
      </p:sp>
      <p:sp>
        <p:nvSpPr>
          <p:cNvPr id="76803" name="Content Placeholder 2"/>
          <p:cNvSpPr>
            <a:spLocks noGrp="1"/>
          </p:cNvSpPr>
          <p:nvPr>
            <p:ph idx="1"/>
          </p:nvPr>
        </p:nvSpPr>
        <p:spPr>
          <a:xfrm>
            <a:off x="3146894" y="2589288"/>
            <a:ext cx="11462737" cy="6200539"/>
          </a:xfrm>
        </p:spPr>
        <p:txBody>
          <a:bodyPr>
            <a:noAutofit/>
          </a:bodyPr>
          <a:lstStyle/>
          <a:p>
            <a:pPr>
              <a:lnSpc>
                <a:spcPct val="100000"/>
              </a:lnSpc>
              <a:spcBef>
                <a:spcPts val="0"/>
              </a:spcBef>
            </a:pPr>
            <a:r>
              <a:rPr lang="en-CA" altLang="en-US" sz="3200" dirty="0"/>
              <a:t>Age (based on median)</a:t>
            </a:r>
          </a:p>
          <a:p>
            <a:pPr>
              <a:lnSpc>
                <a:spcPct val="100000"/>
              </a:lnSpc>
              <a:spcBef>
                <a:spcPts val="0"/>
              </a:spcBef>
            </a:pPr>
            <a:r>
              <a:rPr lang="en-CA" altLang="en-US" sz="3200" dirty="0"/>
              <a:t>Severity of illness (based on median APACHE II)</a:t>
            </a:r>
          </a:p>
          <a:p>
            <a:pPr>
              <a:lnSpc>
                <a:spcPct val="100000"/>
              </a:lnSpc>
              <a:spcBef>
                <a:spcPts val="0"/>
              </a:spcBef>
            </a:pPr>
            <a:r>
              <a:rPr lang="en-CA" altLang="en-US" sz="3200" dirty="0"/>
              <a:t>Case Mix</a:t>
            </a:r>
          </a:p>
          <a:p>
            <a:pPr lvl="1">
              <a:lnSpc>
                <a:spcPct val="100000"/>
              </a:lnSpc>
              <a:spcBef>
                <a:spcPts val="0"/>
              </a:spcBef>
            </a:pPr>
            <a:r>
              <a:rPr lang="en-CA" altLang="en-US" sz="2800" dirty="0">
                <a:solidFill>
                  <a:schemeClr val="tx1"/>
                </a:solidFill>
              </a:rPr>
              <a:t>Sepsis</a:t>
            </a:r>
          </a:p>
          <a:p>
            <a:pPr lvl="1">
              <a:lnSpc>
                <a:spcPct val="100000"/>
              </a:lnSpc>
              <a:spcBef>
                <a:spcPts val="0"/>
              </a:spcBef>
            </a:pPr>
            <a:r>
              <a:rPr lang="en-CA" altLang="en-US" sz="2800" dirty="0">
                <a:solidFill>
                  <a:schemeClr val="tx1"/>
                </a:solidFill>
              </a:rPr>
              <a:t>Burns</a:t>
            </a:r>
          </a:p>
          <a:p>
            <a:pPr lvl="1">
              <a:lnSpc>
                <a:spcPct val="100000"/>
              </a:lnSpc>
              <a:spcBef>
                <a:spcPts val="0"/>
              </a:spcBef>
            </a:pPr>
            <a:r>
              <a:rPr lang="en-CA" altLang="en-US" sz="2800" dirty="0">
                <a:solidFill>
                  <a:schemeClr val="tx1"/>
                </a:solidFill>
              </a:rPr>
              <a:t>Trauma</a:t>
            </a:r>
          </a:p>
          <a:p>
            <a:pPr lvl="1">
              <a:lnSpc>
                <a:spcPct val="100000"/>
              </a:lnSpc>
              <a:spcBef>
                <a:spcPts val="0"/>
              </a:spcBef>
            </a:pPr>
            <a:r>
              <a:rPr lang="en-CA" altLang="en-US" sz="2800" dirty="0">
                <a:solidFill>
                  <a:schemeClr val="tx1"/>
                </a:solidFill>
              </a:rPr>
              <a:t>AKI and/or RRT at baseline</a:t>
            </a:r>
          </a:p>
          <a:p>
            <a:pPr lvl="1">
              <a:lnSpc>
                <a:spcPct val="100000"/>
              </a:lnSpc>
              <a:spcBef>
                <a:spcPts val="0"/>
              </a:spcBef>
            </a:pPr>
            <a:endParaRPr lang="en-CA" altLang="en-US" sz="2800" dirty="0"/>
          </a:p>
          <a:p>
            <a:pPr>
              <a:lnSpc>
                <a:spcPct val="100000"/>
              </a:lnSpc>
              <a:spcBef>
                <a:spcPts val="0"/>
              </a:spcBef>
            </a:pPr>
            <a:r>
              <a:rPr lang="en-CA" altLang="en-US" sz="3200" dirty="0"/>
              <a:t>Malnutrition risk factors, both individually and combinations</a:t>
            </a:r>
          </a:p>
          <a:p>
            <a:pPr>
              <a:lnSpc>
                <a:spcPct val="100000"/>
              </a:lnSpc>
              <a:spcBef>
                <a:spcPts val="0"/>
              </a:spcBef>
            </a:pPr>
            <a:r>
              <a:rPr lang="en-CA" altLang="en-US" sz="3200" dirty="0"/>
              <a:t>Wounds</a:t>
            </a:r>
          </a:p>
          <a:p>
            <a:pPr>
              <a:lnSpc>
                <a:spcPct val="100000"/>
              </a:lnSpc>
              <a:spcBef>
                <a:spcPts val="0"/>
              </a:spcBef>
            </a:pPr>
            <a:r>
              <a:rPr lang="en-CA" altLang="en-US" sz="3200" dirty="0"/>
              <a:t>Others?</a:t>
            </a:r>
            <a:endParaRPr lang="en-CA" altLang="en-US" sz="2800" dirty="0"/>
          </a:p>
        </p:txBody>
      </p:sp>
      <p:sp>
        <p:nvSpPr>
          <p:cNvPr id="5" name="Shape 72"/>
          <p:cNvSpPr/>
          <p:nvPr/>
        </p:nvSpPr>
        <p:spPr>
          <a:xfrm>
            <a:off x="3078702" y="2497224"/>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2227901" y="194540"/>
            <a:ext cx="2370209" cy="939788"/>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94541"/>
            <a:ext cx="2209449" cy="1024839"/>
          </a:xfrm>
          <a:prstGeom prst="rect">
            <a:avLst/>
          </a:prstGeom>
        </p:spPr>
      </p:pic>
    </p:spTree>
    <p:extLst>
      <p:ext uri="{BB962C8B-B14F-4D97-AF65-F5344CB8AC3E}">
        <p14:creationId xmlns:p14="http://schemas.microsoft.com/office/powerpoint/2010/main" val="1813382951"/>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138575" y="1311442"/>
            <a:ext cx="11054080" cy="848482"/>
          </a:xfrm>
        </p:spPr>
        <p:txBody>
          <a:bodyPr>
            <a:normAutofit fontScale="90000"/>
          </a:bodyPr>
          <a:lstStyle/>
          <a:p>
            <a:r>
              <a:rPr lang="en-CA" altLang="en-US" sz="4400" b="1" cap="none" dirty="0">
                <a:solidFill>
                  <a:srgbClr val="0052E2"/>
                </a:solidFill>
                <a:latin typeface="Avenir Next Condensed"/>
              </a:rPr>
              <a:t>Data Collection</a:t>
            </a:r>
            <a:br>
              <a:rPr lang="en-CA" altLang="en-US" sz="4400" b="1" cap="none" dirty="0">
                <a:solidFill>
                  <a:srgbClr val="0052E2"/>
                </a:solidFill>
                <a:latin typeface="Avenir Next Condensed"/>
              </a:rPr>
            </a:br>
            <a:r>
              <a:rPr lang="en-CA" altLang="en-US" sz="4400" b="1" cap="none" dirty="0">
                <a:solidFill>
                  <a:srgbClr val="0052E2"/>
                </a:solidFill>
                <a:latin typeface="Avenir Next Condensed"/>
              </a:rPr>
              <a:t>(Similar to INS in the past only less data)</a:t>
            </a:r>
          </a:p>
        </p:txBody>
      </p:sp>
      <p:sp>
        <p:nvSpPr>
          <p:cNvPr id="76803" name="Content Placeholder 2"/>
          <p:cNvSpPr>
            <a:spLocks noGrp="1"/>
          </p:cNvSpPr>
          <p:nvPr>
            <p:ph idx="1"/>
          </p:nvPr>
        </p:nvSpPr>
        <p:spPr>
          <a:xfrm>
            <a:off x="3138576" y="2819669"/>
            <a:ext cx="11462737" cy="6399283"/>
          </a:xfrm>
        </p:spPr>
        <p:txBody>
          <a:bodyPr>
            <a:noAutofit/>
          </a:bodyPr>
          <a:lstStyle/>
          <a:p>
            <a:pPr>
              <a:lnSpc>
                <a:spcPct val="100000"/>
              </a:lnSpc>
              <a:spcBef>
                <a:spcPts val="0"/>
              </a:spcBef>
            </a:pPr>
            <a:r>
              <a:rPr lang="en-CA" altLang="en-US" sz="3200" dirty="0"/>
              <a:t>Patient demographics</a:t>
            </a:r>
          </a:p>
          <a:p>
            <a:pPr lvl="1">
              <a:lnSpc>
                <a:spcPct val="100000"/>
              </a:lnSpc>
              <a:spcBef>
                <a:spcPts val="0"/>
              </a:spcBef>
            </a:pPr>
            <a:r>
              <a:rPr lang="en-CA" altLang="en-US" sz="2800" dirty="0">
                <a:solidFill>
                  <a:schemeClr val="tx1"/>
                </a:solidFill>
              </a:rPr>
              <a:t>Age, Sex, comorbidities</a:t>
            </a:r>
          </a:p>
          <a:p>
            <a:pPr lvl="1">
              <a:lnSpc>
                <a:spcPct val="100000"/>
              </a:lnSpc>
              <a:spcBef>
                <a:spcPts val="0"/>
              </a:spcBef>
            </a:pPr>
            <a:r>
              <a:rPr lang="en-CA" altLang="en-US" sz="2800" dirty="0">
                <a:solidFill>
                  <a:schemeClr val="tx1"/>
                </a:solidFill>
              </a:rPr>
              <a:t>Admission type and diagnosis</a:t>
            </a:r>
          </a:p>
          <a:p>
            <a:pPr lvl="1">
              <a:lnSpc>
                <a:spcPct val="100000"/>
              </a:lnSpc>
              <a:spcBef>
                <a:spcPts val="0"/>
              </a:spcBef>
            </a:pPr>
            <a:r>
              <a:rPr lang="en-CA" altLang="en-US" sz="2800" dirty="0">
                <a:solidFill>
                  <a:schemeClr val="tx1"/>
                </a:solidFill>
              </a:rPr>
              <a:t>APACHE II, SOFA</a:t>
            </a:r>
          </a:p>
          <a:p>
            <a:pPr lvl="1">
              <a:lnSpc>
                <a:spcPct val="100000"/>
              </a:lnSpc>
              <a:spcBef>
                <a:spcPts val="0"/>
              </a:spcBef>
            </a:pPr>
            <a:endParaRPr lang="en-CA" altLang="en-US" sz="2800" dirty="0"/>
          </a:p>
          <a:p>
            <a:pPr>
              <a:lnSpc>
                <a:spcPct val="100000"/>
              </a:lnSpc>
              <a:spcBef>
                <a:spcPts val="0"/>
              </a:spcBef>
            </a:pPr>
            <a:r>
              <a:rPr lang="en-CA" altLang="en-US" sz="3200" dirty="0"/>
              <a:t>Nutritional Assessment</a:t>
            </a:r>
          </a:p>
          <a:p>
            <a:pPr lvl="1">
              <a:lnSpc>
                <a:spcPct val="100000"/>
              </a:lnSpc>
              <a:spcBef>
                <a:spcPts val="0"/>
              </a:spcBef>
            </a:pPr>
            <a:r>
              <a:rPr lang="en-CA" altLang="en-US" sz="2800" dirty="0"/>
              <a:t>Weight, height</a:t>
            </a:r>
          </a:p>
          <a:p>
            <a:pPr lvl="1">
              <a:lnSpc>
                <a:spcPct val="100000"/>
              </a:lnSpc>
              <a:spcBef>
                <a:spcPts val="0"/>
              </a:spcBef>
            </a:pPr>
            <a:r>
              <a:rPr lang="en-CA" altLang="en-US" sz="2800" dirty="0">
                <a:solidFill>
                  <a:schemeClr val="tx1"/>
                </a:solidFill>
              </a:rPr>
              <a:t>Malnutrition, frailty, SARC-F</a:t>
            </a:r>
          </a:p>
          <a:p>
            <a:pPr lvl="1">
              <a:lnSpc>
                <a:spcPct val="100000"/>
              </a:lnSpc>
              <a:spcBef>
                <a:spcPts val="0"/>
              </a:spcBef>
            </a:pPr>
            <a:r>
              <a:rPr lang="en-CA" altLang="en-US" sz="2800" dirty="0"/>
              <a:t>Goals </a:t>
            </a:r>
          </a:p>
          <a:p>
            <a:pPr>
              <a:lnSpc>
                <a:spcPct val="100000"/>
              </a:lnSpc>
              <a:spcBef>
                <a:spcPts val="0"/>
              </a:spcBef>
            </a:pPr>
            <a:endParaRPr lang="en-CA" altLang="en-US" sz="3200" dirty="0"/>
          </a:p>
          <a:p>
            <a:pPr>
              <a:lnSpc>
                <a:spcPct val="100000"/>
              </a:lnSpc>
              <a:spcBef>
                <a:spcPts val="0"/>
              </a:spcBef>
            </a:pPr>
            <a:r>
              <a:rPr lang="en-CA" altLang="en-US" sz="3200" dirty="0"/>
              <a:t>Nutrition Processes of Care</a:t>
            </a:r>
          </a:p>
          <a:p>
            <a:pPr lvl="1">
              <a:lnSpc>
                <a:spcPct val="100000"/>
              </a:lnSpc>
              <a:spcBef>
                <a:spcPts val="0"/>
              </a:spcBef>
            </a:pPr>
            <a:r>
              <a:rPr lang="en-CA" altLang="en-US" sz="2800" dirty="0"/>
              <a:t>Timing and use of EN, PN, supplements, </a:t>
            </a:r>
            <a:r>
              <a:rPr lang="en-CA" altLang="en-US" sz="2800" dirty="0" err="1"/>
              <a:t>propofol</a:t>
            </a:r>
            <a:r>
              <a:rPr lang="en-CA" altLang="en-US" sz="2800" dirty="0"/>
              <a:t> (not IV glucose)</a:t>
            </a:r>
          </a:p>
          <a:p>
            <a:pPr lvl="1">
              <a:lnSpc>
                <a:spcPct val="100000"/>
              </a:lnSpc>
              <a:spcBef>
                <a:spcPts val="0"/>
              </a:spcBef>
            </a:pPr>
            <a:r>
              <a:rPr lang="en-CA" altLang="en-US" sz="2800" dirty="0"/>
              <a:t>Adequacy of protein and energy</a:t>
            </a:r>
          </a:p>
          <a:p>
            <a:pPr>
              <a:lnSpc>
                <a:spcPct val="100000"/>
              </a:lnSpc>
              <a:spcBef>
                <a:spcPts val="0"/>
              </a:spcBef>
            </a:pPr>
            <a:r>
              <a:rPr lang="en-CA" altLang="en-US" sz="2800" dirty="0"/>
              <a:t>Labs</a:t>
            </a:r>
          </a:p>
          <a:p>
            <a:pPr>
              <a:lnSpc>
                <a:spcPct val="100000"/>
              </a:lnSpc>
              <a:spcBef>
                <a:spcPts val="0"/>
              </a:spcBef>
            </a:pPr>
            <a:r>
              <a:rPr lang="en-CA" altLang="en-US" sz="2800" dirty="0"/>
              <a:t>Glucose, renal function, phosphate</a:t>
            </a:r>
          </a:p>
        </p:txBody>
      </p:sp>
      <p:sp>
        <p:nvSpPr>
          <p:cNvPr id="5" name="Shape 72"/>
          <p:cNvSpPr/>
          <p:nvPr/>
        </p:nvSpPr>
        <p:spPr>
          <a:xfrm>
            <a:off x="3078702" y="2497224"/>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2227901" y="194540"/>
            <a:ext cx="2370209" cy="939788"/>
          </a:xfrm>
          <a:prstGeom prst="rect">
            <a:avLst/>
          </a:prstGeom>
          <a:ln w="12700">
            <a:miter lim="400000"/>
          </a:ln>
        </p:spPr>
      </p:pic>
    </p:spTree>
    <p:extLst>
      <p:ext uri="{BB962C8B-B14F-4D97-AF65-F5344CB8AC3E}">
        <p14:creationId xmlns:p14="http://schemas.microsoft.com/office/powerpoint/2010/main" val="3430702733"/>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138575" y="1311442"/>
            <a:ext cx="11054080" cy="848482"/>
          </a:xfrm>
        </p:spPr>
        <p:txBody>
          <a:bodyPr>
            <a:normAutofit/>
          </a:bodyPr>
          <a:lstStyle/>
          <a:p>
            <a:r>
              <a:rPr lang="en-CA" altLang="en-US" sz="4400" b="1" cap="none" dirty="0">
                <a:solidFill>
                  <a:srgbClr val="0052E2"/>
                </a:solidFill>
                <a:latin typeface="Avenir Next Condensed"/>
              </a:rPr>
              <a:t>Outcomes</a:t>
            </a:r>
          </a:p>
        </p:txBody>
      </p:sp>
      <p:sp>
        <p:nvSpPr>
          <p:cNvPr id="76803" name="Content Placeholder 2"/>
          <p:cNvSpPr>
            <a:spLocks noGrp="1"/>
          </p:cNvSpPr>
          <p:nvPr>
            <p:ph idx="1"/>
          </p:nvPr>
        </p:nvSpPr>
        <p:spPr>
          <a:xfrm>
            <a:off x="3150050" y="2834524"/>
            <a:ext cx="11462737" cy="6200539"/>
          </a:xfrm>
        </p:spPr>
        <p:txBody>
          <a:bodyPr>
            <a:noAutofit/>
          </a:bodyPr>
          <a:lstStyle/>
          <a:p>
            <a:pPr>
              <a:lnSpc>
                <a:spcPct val="100000"/>
              </a:lnSpc>
              <a:spcBef>
                <a:spcPts val="0"/>
              </a:spcBef>
            </a:pPr>
            <a:r>
              <a:rPr lang="en-CA" altLang="en-US" sz="3200" dirty="0"/>
              <a:t>Limited outcomes collected in INS</a:t>
            </a:r>
          </a:p>
          <a:p>
            <a:pPr lvl="1">
              <a:lnSpc>
                <a:spcPct val="100000"/>
              </a:lnSpc>
              <a:spcBef>
                <a:spcPts val="0"/>
              </a:spcBef>
            </a:pPr>
            <a:r>
              <a:rPr lang="en-CA" altLang="en-US" sz="2800" dirty="0">
                <a:solidFill>
                  <a:schemeClr val="tx1"/>
                </a:solidFill>
              </a:rPr>
              <a:t>Nutritional adequacy</a:t>
            </a:r>
          </a:p>
          <a:p>
            <a:pPr lvl="1">
              <a:lnSpc>
                <a:spcPct val="100000"/>
              </a:lnSpc>
              <a:spcBef>
                <a:spcPts val="0"/>
              </a:spcBef>
            </a:pPr>
            <a:r>
              <a:rPr lang="en-CA" altLang="en-US" sz="2800" dirty="0">
                <a:solidFill>
                  <a:schemeClr val="tx1"/>
                </a:solidFill>
              </a:rPr>
              <a:t>Persistent Organ Dysfunction PODS)</a:t>
            </a:r>
          </a:p>
          <a:p>
            <a:pPr lvl="2">
              <a:lnSpc>
                <a:spcPct val="100000"/>
              </a:lnSpc>
              <a:spcBef>
                <a:spcPts val="0"/>
              </a:spcBef>
            </a:pPr>
            <a:r>
              <a:rPr lang="en-CA" altLang="en-US" sz="2800" dirty="0">
                <a:solidFill>
                  <a:schemeClr val="tx1"/>
                </a:solidFill>
              </a:rPr>
              <a:t>Use of vasopressors, RRT, ventilation</a:t>
            </a:r>
          </a:p>
          <a:p>
            <a:pPr lvl="1">
              <a:lnSpc>
                <a:spcPct val="100000"/>
              </a:lnSpc>
              <a:spcBef>
                <a:spcPts val="0"/>
              </a:spcBef>
            </a:pPr>
            <a:r>
              <a:rPr lang="en-CA" altLang="en-US" sz="2800" dirty="0">
                <a:solidFill>
                  <a:schemeClr val="tx1"/>
                </a:solidFill>
              </a:rPr>
              <a:t>Duration of mechanical ventilation</a:t>
            </a:r>
          </a:p>
          <a:p>
            <a:pPr lvl="1">
              <a:lnSpc>
                <a:spcPct val="100000"/>
              </a:lnSpc>
              <a:spcBef>
                <a:spcPts val="0"/>
              </a:spcBef>
            </a:pPr>
            <a:r>
              <a:rPr lang="en-CA" altLang="en-US" sz="2800" dirty="0">
                <a:solidFill>
                  <a:schemeClr val="tx1"/>
                </a:solidFill>
              </a:rPr>
              <a:t>Duration of ICU and Hospital stay</a:t>
            </a:r>
          </a:p>
          <a:p>
            <a:pPr lvl="1">
              <a:lnSpc>
                <a:spcPct val="100000"/>
              </a:lnSpc>
              <a:spcBef>
                <a:spcPts val="0"/>
              </a:spcBef>
            </a:pPr>
            <a:r>
              <a:rPr lang="en-CA" altLang="en-US" sz="2800" dirty="0">
                <a:solidFill>
                  <a:schemeClr val="tx1"/>
                </a:solidFill>
              </a:rPr>
              <a:t>Hospital mortality</a:t>
            </a:r>
          </a:p>
          <a:p>
            <a:pPr lvl="1">
              <a:lnSpc>
                <a:spcPct val="100000"/>
              </a:lnSpc>
              <a:spcBef>
                <a:spcPts val="0"/>
              </a:spcBef>
            </a:pPr>
            <a:r>
              <a:rPr lang="en-CA" altLang="en-US" sz="2800" dirty="0">
                <a:solidFill>
                  <a:schemeClr val="tx1"/>
                </a:solidFill>
              </a:rPr>
              <a:t>60-day mortality</a:t>
            </a:r>
          </a:p>
          <a:p>
            <a:pPr lvl="1">
              <a:lnSpc>
                <a:spcPct val="100000"/>
              </a:lnSpc>
              <a:spcBef>
                <a:spcPts val="0"/>
              </a:spcBef>
            </a:pPr>
            <a:r>
              <a:rPr lang="en-CA" altLang="en-US" sz="2800" dirty="0">
                <a:solidFill>
                  <a:schemeClr val="tx1"/>
                </a:solidFill>
              </a:rPr>
              <a:t>Readmissions to ICU and Hospital within 60 days of enrollment</a:t>
            </a:r>
          </a:p>
          <a:p>
            <a:pPr lvl="1">
              <a:lnSpc>
                <a:spcPct val="100000"/>
              </a:lnSpc>
              <a:spcBef>
                <a:spcPts val="0"/>
              </a:spcBef>
            </a:pPr>
            <a:r>
              <a:rPr lang="en-CA" altLang="en-US" sz="2800" dirty="0">
                <a:solidFill>
                  <a:schemeClr val="tx1"/>
                </a:solidFill>
              </a:rPr>
              <a:t>Discharge status</a:t>
            </a:r>
          </a:p>
          <a:p>
            <a:pPr lvl="1">
              <a:lnSpc>
                <a:spcPct val="100000"/>
              </a:lnSpc>
              <a:spcBef>
                <a:spcPts val="0"/>
              </a:spcBef>
            </a:pPr>
            <a:r>
              <a:rPr lang="en-CA" altLang="en-US" sz="2800" dirty="0">
                <a:solidFill>
                  <a:schemeClr val="tx1"/>
                </a:solidFill>
              </a:rPr>
              <a:t>Time to discharge alive from hospital</a:t>
            </a:r>
          </a:p>
          <a:p>
            <a:pPr lvl="1">
              <a:lnSpc>
                <a:spcPct val="100000"/>
              </a:lnSpc>
              <a:spcBef>
                <a:spcPts val="0"/>
              </a:spcBef>
            </a:pPr>
            <a:endParaRPr lang="en-CA" altLang="en-US" sz="2800" dirty="0">
              <a:solidFill>
                <a:schemeClr val="tx1"/>
              </a:solidFill>
            </a:endParaRPr>
          </a:p>
          <a:p>
            <a:pPr>
              <a:lnSpc>
                <a:spcPct val="100000"/>
              </a:lnSpc>
              <a:spcBef>
                <a:spcPts val="0"/>
              </a:spcBef>
            </a:pPr>
            <a:r>
              <a:rPr lang="en-CA" altLang="en-US" sz="3200" dirty="0"/>
              <a:t>Addition of performance-based measures via sub-studies?</a:t>
            </a:r>
          </a:p>
          <a:p>
            <a:pPr lvl="1">
              <a:lnSpc>
                <a:spcPct val="100000"/>
              </a:lnSpc>
              <a:spcBef>
                <a:spcPts val="0"/>
              </a:spcBef>
            </a:pPr>
            <a:r>
              <a:rPr lang="en-CA" altLang="en-US" sz="2800" dirty="0"/>
              <a:t>Hand grip strength? 6 MWD? 4ms?</a:t>
            </a:r>
          </a:p>
          <a:p>
            <a:pPr lvl="1">
              <a:lnSpc>
                <a:spcPct val="100000"/>
              </a:lnSpc>
              <a:spcBef>
                <a:spcPts val="0"/>
              </a:spcBef>
            </a:pPr>
            <a:r>
              <a:rPr lang="en-CA" altLang="en-US" sz="2800" dirty="0"/>
              <a:t>Questionnaires asking ADLs/QOL at 3 and/or 6 months?</a:t>
            </a:r>
          </a:p>
        </p:txBody>
      </p:sp>
      <p:sp>
        <p:nvSpPr>
          <p:cNvPr id="5" name="Shape 72"/>
          <p:cNvSpPr/>
          <p:nvPr/>
        </p:nvSpPr>
        <p:spPr>
          <a:xfrm>
            <a:off x="3078702" y="2497224"/>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2227901" y="194540"/>
            <a:ext cx="2370209" cy="939788"/>
          </a:xfrm>
          <a:prstGeom prst="rect">
            <a:avLst/>
          </a:prstGeom>
          <a:ln w="12700">
            <a:miter lim="400000"/>
          </a:ln>
        </p:spPr>
      </p:pic>
    </p:spTree>
    <p:extLst>
      <p:ext uri="{BB962C8B-B14F-4D97-AF65-F5344CB8AC3E}">
        <p14:creationId xmlns:p14="http://schemas.microsoft.com/office/powerpoint/2010/main" val="3932368879"/>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138575" y="1323474"/>
            <a:ext cx="11054080" cy="1060739"/>
          </a:xfrm>
        </p:spPr>
        <p:txBody>
          <a:bodyPr>
            <a:normAutofit/>
          </a:bodyPr>
          <a:lstStyle/>
          <a:p>
            <a:r>
              <a:rPr lang="en-CA" altLang="en-US" sz="4000" b="1" cap="none" dirty="0">
                <a:solidFill>
                  <a:srgbClr val="0052E2"/>
                </a:solidFill>
                <a:latin typeface="Avenir Next Condensed"/>
              </a:rPr>
              <a:t>Statistical Considerations</a:t>
            </a:r>
          </a:p>
        </p:txBody>
      </p:sp>
      <p:sp>
        <p:nvSpPr>
          <p:cNvPr id="40963" name="Content Placeholder 2"/>
          <p:cNvSpPr>
            <a:spLocks noGrp="1"/>
          </p:cNvSpPr>
          <p:nvPr>
            <p:ph idx="1"/>
          </p:nvPr>
        </p:nvSpPr>
        <p:spPr>
          <a:xfrm>
            <a:off x="3138576" y="2831699"/>
            <a:ext cx="11352107" cy="5852160"/>
          </a:xfrm>
        </p:spPr>
        <p:txBody>
          <a:bodyPr>
            <a:normAutofit fontScale="92500" lnSpcReduction="10000"/>
          </a:bodyPr>
          <a:lstStyle/>
          <a:p>
            <a:r>
              <a:rPr lang="en-CA" altLang="en-US" sz="3200" dirty="0"/>
              <a:t>Large pragmatic trial with little effort to restrict participation of sites and patients nor standardize co-interventions will increase noise</a:t>
            </a:r>
          </a:p>
          <a:p>
            <a:r>
              <a:rPr lang="en-CA" altLang="en-US" sz="3200" dirty="0"/>
              <a:t>Aim to have power to detect smaller treatment effects which will increase sample size requirements</a:t>
            </a:r>
          </a:p>
          <a:p>
            <a:r>
              <a:rPr lang="en-CA" altLang="en-US" sz="3200" dirty="0"/>
              <a:t>Need 4000 patients!</a:t>
            </a:r>
          </a:p>
          <a:p>
            <a:r>
              <a:rPr lang="en-CA" altLang="en-US" sz="3200" dirty="0"/>
              <a:t>Final analysis will be intention-to-treat</a:t>
            </a:r>
          </a:p>
        </p:txBody>
      </p:sp>
      <p:sp>
        <p:nvSpPr>
          <p:cNvPr id="5" name="Shape 72"/>
          <p:cNvSpPr/>
          <p:nvPr/>
        </p:nvSpPr>
        <p:spPr>
          <a:xfrm>
            <a:off x="3138576" y="2384213"/>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2">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3">
            <a:extLst/>
          </a:blip>
          <a:stretch>
            <a:fillRect/>
          </a:stretch>
        </p:blipFill>
        <p:spPr>
          <a:xfrm>
            <a:off x="2227901" y="194541"/>
            <a:ext cx="2370209" cy="1035243"/>
          </a:xfrm>
          <a:prstGeom prst="rect">
            <a:avLst/>
          </a:prstGeom>
          <a:ln w="12700">
            <a:miter lim="400000"/>
          </a:ln>
        </p:spPr>
      </p:pic>
    </p:spTree>
    <p:extLst>
      <p:ext uri="{BB962C8B-B14F-4D97-AF65-F5344CB8AC3E}">
        <p14:creationId xmlns:p14="http://schemas.microsoft.com/office/powerpoint/2010/main" val="4201251363"/>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143088" y="1425644"/>
            <a:ext cx="11054080" cy="735619"/>
          </a:xfrm>
        </p:spPr>
        <p:txBody>
          <a:bodyPr>
            <a:normAutofit/>
          </a:bodyPr>
          <a:lstStyle/>
          <a:p>
            <a:r>
              <a:rPr lang="en-CA" altLang="en-US" sz="4400" b="1" cap="none" dirty="0">
                <a:solidFill>
                  <a:srgbClr val="0052E2"/>
                </a:solidFill>
                <a:latin typeface="Avenir Next Condensed"/>
              </a:rPr>
              <a:t>Ethical Issues</a:t>
            </a:r>
          </a:p>
        </p:txBody>
      </p:sp>
      <p:sp>
        <p:nvSpPr>
          <p:cNvPr id="46083" name="Content Placeholder 2"/>
          <p:cNvSpPr>
            <a:spLocks noGrp="1"/>
          </p:cNvSpPr>
          <p:nvPr>
            <p:ph idx="1"/>
          </p:nvPr>
        </p:nvSpPr>
        <p:spPr>
          <a:xfrm>
            <a:off x="2833773" y="2847063"/>
            <a:ext cx="11672711" cy="6285653"/>
          </a:xfrm>
        </p:spPr>
        <p:txBody>
          <a:bodyPr>
            <a:noAutofit/>
          </a:bodyPr>
          <a:lstStyle/>
          <a:p>
            <a:pPr>
              <a:lnSpc>
                <a:spcPct val="100000"/>
              </a:lnSpc>
              <a:spcBef>
                <a:spcPts val="0"/>
              </a:spcBef>
            </a:pPr>
            <a:r>
              <a:rPr lang="en-CA" altLang="en-US" sz="2800" dirty="0"/>
              <a:t>Obtaining informed consent will also be a barrier.</a:t>
            </a:r>
          </a:p>
          <a:p>
            <a:pPr>
              <a:lnSpc>
                <a:spcPct val="100000"/>
              </a:lnSpc>
              <a:spcBef>
                <a:spcPts val="0"/>
              </a:spcBef>
            </a:pPr>
            <a:endParaRPr lang="en-CA" altLang="en-US" sz="2000" dirty="0"/>
          </a:p>
          <a:p>
            <a:pPr>
              <a:lnSpc>
                <a:spcPct val="100000"/>
              </a:lnSpc>
              <a:spcBef>
                <a:spcPts val="0"/>
              </a:spcBef>
            </a:pPr>
            <a:r>
              <a:rPr lang="en-CA" altLang="en-US" sz="2800" dirty="0"/>
              <a:t>Waiver of informed consent possible?  (Yes, for 2 sites in the USA so far)</a:t>
            </a:r>
          </a:p>
          <a:p>
            <a:pPr>
              <a:lnSpc>
                <a:spcPct val="100000"/>
              </a:lnSpc>
              <a:spcBef>
                <a:spcPts val="0"/>
              </a:spcBef>
            </a:pPr>
            <a:endParaRPr lang="en-CA" altLang="en-US" sz="2000" dirty="0"/>
          </a:p>
          <a:p>
            <a:pPr>
              <a:lnSpc>
                <a:spcPct val="100000"/>
              </a:lnSpc>
              <a:spcBef>
                <a:spcPts val="0"/>
              </a:spcBef>
            </a:pPr>
            <a:r>
              <a:rPr lang="en-CA" altLang="en-US" sz="2800" dirty="0"/>
              <a:t>Minimal Risk?</a:t>
            </a:r>
          </a:p>
          <a:p>
            <a:pPr lvl="1">
              <a:lnSpc>
                <a:spcPct val="100000"/>
              </a:lnSpc>
              <a:spcBef>
                <a:spcPts val="0"/>
              </a:spcBef>
            </a:pPr>
            <a:r>
              <a:rPr lang="en-CA" altLang="en-US" sz="2800" dirty="0"/>
              <a:t>Has been so far for INS (de-identifiable data)</a:t>
            </a:r>
          </a:p>
          <a:p>
            <a:pPr lvl="1">
              <a:lnSpc>
                <a:spcPct val="100000"/>
              </a:lnSpc>
              <a:spcBef>
                <a:spcPts val="0"/>
              </a:spcBef>
            </a:pPr>
            <a:r>
              <a:rPr lang="en-CA" altLang="en-US" sz="2800" dirty="0"/>
              <a:t>Addition of randomization factor for usual care interventions does not change the risk and require informed consent (IMHO)</a:t>
            </a:r>
          </a:p>
          <a:p>
            <a:pPr>
              <a:lnSpc>
                <a:spcPct val="100000"/>
              </a:lnSpc>
              <a:spcBef>
                <a:spcPts val="0"/>
              </a:spcBef>
            </a:pPr>
            <a:endParaRPr lang="en-CA" altLang="en-US" sz="2000" dirty="0"/>
          </a:p>
          <a:p>
            <a:pPr>
              <a:lnSpc>
                <a:spcPct val="100000"/>
              </a:lnSpc>
              <a:spcBef>
                <a:spcPts val="0"/>
              </a:spcBef>
            </a:pPr>
            <a:r>
              <a:rPr lang="en-CA" altLang="en-US" sz="2800" dirty="0"/>
              <a:t>Impractical?</a:t>
            </a:r>
          </a:p>
          <a:p>
            <a:pPr lvl="1">
              <a:lnSpc>
                <a:spcPct val="100000"/>
              </a:lnSpc>
              <a:spcBef>
                <a:spcPts val="0"/>
              </a:spcBef>
            </a:pPr>
            <a:r>
              <a:rPr lang="en-CA" altLang="en-US" sz="2800" dirty="0"/>
              <a:t>Without funding, would be impractical to use research resources to consent families (we are relying on clinicians volunteering on their own time to recruit eligible patients). </a:t>
            </a:r>
          </a:p>
          <a:p>
            <a:pPr>
              <a:lnSpc>
                <a:spcPct val="100000"/>
              </a:lnSpc>
              <a:spcBef>
                <a:spcPts val="0"/>
              </a:spcBef>
            </a:pPr>
            <a:endParaRPr lang="en-CA" altLang="en-US" sz="2000" dirty="0"/>
          </a:p>
          <a:p>
            <a:pPr>
              <a:lnSpc>
                <a:spcPct val="100000"/>
              </a:lnSpc>
              <a:spcBef>
                <a:spcPts val="0"/>
              </a:spcBef>
            </a:pPr>
            <a:r>
              <a:rPr lang="en-CA" altLang="en-US" sz="2800" dirty="0"/>
              <a:t>Plan to work with some sites to ‘test the waters’ to see if we can get a waiver and just provide information letter to families/SDM</a:t>
            </a:r>
          </a:p>
          <a:p>
            <a:pPr>
              <a:lnSpc>
                <a:spcPct val="100000"/>
              </a:lnSpc>
              <a:spcBef>
                <a:spcPts val="0"/>
              </a:spcBef>
            </a:pPr>
            <a:endParaRPr lang="en-CA" altLang="en-US" sz="2000" dirty="0"/>
          </a:p>
          <a:p>
            <a:pPr>
              <a:lnSpc>
                <a:spcPct val="100000"/>
              </a:lnSpc>
              <a:spcBef>
                <a:spcPts val="0"/>
              </a:spcBef>
            </a:pPr>
            <a:r>
              <a:rPr lang="en-CA" altLang="en-US" sz="2800" dirty="0"/>
              <a:t>If not, have ICF ready to go but puts extra burden on the site.</a:t>
            </a:r>
          </a:p>
        </p:txBody>
      </p:sp>
      <p:sp>
        <p:nvSpPr>
          <p:cNvPr id="5" name="Shape 72"/>
          <p:cNvSpPr/>
          <p:nvPr/>
        </p:nvSpPr>
        <p:spPr>
          <a:xfrm>
            <a:off x="2923198" y="2136353"/>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2">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3">
            <a:extLst/>
          </a:blip>
          <a:stretch>
            <a:fillRect/>
          </a:stretch>
        </p:blipFill>
        <p:spPr>
          <a:xfrm>
            <a:off x="2227901" y="194540"/>
            <a:ext cx="2370209" cy="1128934"/>
          </a:xfrm>
          <a:prstGeom prst="rect">
            <a:avLst/>
          </a:prstGeom>
          <a:ln w="12700">
            <a:miter lim="400000"/>
          </a:ln>
        </p:spPr>
      </p:pic>
    </p:spTree>
    <p:extLst>
      <p:ext uri="{BB962C8B-B14F-4D97-AF65-F5344CB8AC3E}">
        <p14:creationId xmlns:p14="http://schemas.microsoft.com/office/powerpoint/2010/main" val="916650733"/>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4783929" y="998090"/>
            <a:ext cx="7772401" cy="646083"/>
          </a:xfrm>
          <a:prstGeom prst="rect">
            <a:avLst/>
          </a:prstGeom>
        </p:spPr>
        <p:txBody>
          <a:bodyPr lIns="45719" tIns="45719" rIns="45719" bIns="45719" anchor="ctr">
            <a:no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5400" dirty="0">
                <a:solidFill>
                  <a:srgbClr val="0000FF"/>
                </a:solidFill>
              </a:rPr>
              <a:t>Setting</a:t>
            </a:r>
            <a:endParaRPr sz="5400" dirty="0">
              <a:solidFill>
                <a:srgbClr val="0000FF"/>
              </a:solidFill>
            </a:endParaRPr>
          </a:p>
        </p:txBody>
      </p:sp>
      <p:sp>
        <p:nvSpPr>
          <p:cNvPr id="1042" name="Shape 1042"/>
          <p:cNvSpPr>
            <a:spLocks noGrp="1"/>
          </p:cNvSpPr>
          <p:nvPr>
            <p:ph type="body" idx="1"/>
          </p:nvPr>
        </p:nvSpPr>
        <p:spPr>
          <a:xfrm>
            <a:off x="3072212" y="1965550"/>
            <a:ext cx="11658129" cy="6122020"/>
          </a:xfrm>
          <a:prstGeom prst="rect">
            <a:avLst/>
          </a:prstGeom>
        </p:spPr>
        <p:txBody>
          <a:bodyPr lIns="45719" tIns="45719" rIns="45719" bIns="45719" anchor="t">
            <a:noAutofit/>
          </a:bodyPr>
          <a:lstStyle/>
          <a:p>
            <a:pPr>
              <a:spcBef>
                <a:spcPts val="0"/>
              </a:spcBef>
            </a:pPr>
            <a:r>
              <a:rPr lang="en-GB" sz="2400" dirty="0"/>
              <a:t>ICUs from around the world</a:t>
            </a:r>
            <a:r>
              <a:rPr lang="en-US" sz="2400" dirty="0"/>
              <a:t> </a:t>
            </a:r>
            <a:r>
              <a:rPr lang="en-GB" sz="2400" dirty="0"/>
              <a:t> will voluntarily participate and be screened </a:t>
            </a:r>
            <a:r>
              <a:rPr lang="en-US" sz="2400" dirty="0"/>
              <a:t> </a:t>
            </a:r>
            <a:r>
              <a:rPr lang="en-GB" sz="2400" dirty="0"/>
              <a:t>for suitability.  </a:t>
            </a:r>
            <a:r>
              <a:rPr lang="en-CA" sz="2400" dirty="0"/>
              <a:t> </a:t>
            </a:r>
            <a:r>
              <a:rPr lang="en-US" sz="2400" dirty="0"/>
              <a:t> </a:t>
            </a:r>
          </a:p>
          <a:p>
            <a:pPr>
              <a:spcBef>
                <a:spcPts val="0"/>
              </a:spcBef>
            </a:pPr>
            <a:r>
              <a:rPr lang="en-US" sz="2400" dirty="0"/>
              <a:t>What will be our criteria for suitability?</a:t>
            </a:r>
          </a:p>
          <a:p>
            <a:pPr lvl="1">
              <a:spcBef>
                <a:spcPts val="0"/>
              </a:spcBef>
            </a:pPr>
            <a:r>
              <a:rPr lang="en-GB" sz="2400" dirty="0"/>
              <a:t>Participants must be knowledgeable about critical care nutrition (submit their CV or other documentation);</a:t>
            </a:r>
          </a:p>
          <a:p>
            <a:pPr lvl="1">
              <a:spcBef>
                <a:spcPts val="0"/>
              </a:spcBef>
            </a:pPr>
            <a:r>
              <a:rPr lang="en-GB" sz="2400" dirty="0"/>
              <a:t>Have Good Clinical Practice (or similar) training (submit their training certificate); </a:t>
            </a:r>
          </a:p>
          <a:p>
            <a:pPr lvl="1">
              <a:spcBef>
                <a:spcPts val="0"/>
              </a:spcBef>
            </a:pPr>
            <a:r>
              <a:rPr lang="en-GB" sz="2400" dirty="0"/>
              <a:t>Confirm their site has overall equipoise and is willing to abide by the randomization schema and not overfeed patients; </a:t>
            </a:r>
          </a:p>
          <a:p>
            <a:pPr lvl="1">
              <a:spcBef>
                <a:spcPts val="0"/>
              </a:spcBef>
            </a:pPr>
            <a:r>
              <a:rPr lang="en-GB" sz="2400" dirty="0"/>
              <a:t>Confirm they use some form of a standardized feeding protocol (specific nature of the protocol not important);</a:t>
            </a:r>
          </a:p>
          <a:p>
            <a:pPr lvl="1">
              <a:spcBef>
                <a:spcPts val="0"/>
              </a:spcBef>
            </a:pPr>
            <a:r>
              <a:rPr lang="en-GB" sz="2400" dirty="0"/>
              <a:t>Confirm they have access to a range of commercial products (high protein </a:t>
            </a:r>
            <a:r>
              <a:rPr lang="en-CA" sz="2400" dirty="0"/>
              <a:t>enteral nutrition, protein supplements, and parenteral nutrition or amino acids</a:t>
            </a:r>
            <a:r>
              <a:rPr lang="en-GB" sz="2400" dirty="0"/>
              <a:t>); </a:t>
            </a:r>
          </a:p>
          <a:p>
            <a:pPr lvl="1">
              <a:spcBef>
                <a:spcPts val="0"/>
              </a:spcBef>
            </a:pPr>
            <a:r>
              <a:rPr lang="en-GB" sz="2400" dirty="0"/>
              <a:t>Have obtained ethics approval.</a:t>
            </a:r>
          </a:p>
          <a:p>
            <a:pPr lvl="1">
              <a:spcBef>
                <a:spcPts val="0"/>
              </a:spcBef>
            </a:pPr>
            <a:r>
              <a:rPr lang="en-GB" sz="2400" dirty="0"/>
              <a:t>Provide an electronic signature that they will be committed to enrolling a minimum of 30 eligible patients in 2-3 years.</a:t>
            </a:r>
            <a:endParaRPr lang="en-US" sz="2400" dirty="0"/>
          </a:p>
        </p:txBody>
      </p:sp>
      <p:sp>
        <p:nvSpPr>
          <p:cNvPr id="1043" name="Shape 1043"/>
          <p:cNvSpPr/>
          <p:nvPr/>
        </p:nvSpPr>
        <p:spPr>
          <a:xfrm>
            <a:off x="3896448" y="1838857"/>
            <a:ext cx="9547364" cy="1"/>
          </a:xfrm>
          <a:prstGeom prst="line">
            <a:avLst/>
          </a:prstGeom>
          <a:ln w="6350">
            <a:solidFill>
              <a:srgbClr val="5A5F5E"/>
            </a:solidFill>
            <a:miter lim="400000"/>
          </a:ln>
        </p:spPr>
        <p:txBody>
          <a:bodyPr lIns="0" tIns="0" rIns="0" bIns="0" anchor="ctr"/>
          <a:lstStyle/>
          <a:p>
            <a:pPr lvl="0"/>
            <a:endParaRPr/>
          </a:p>
        </p:txBody>
      </p:sp>
      <p:pic>
        <p:nvPicPr>
          <p:cNvPr id="7" name="CCNLogo.png"/>
          <p:cNvPicPr/>
          <p:nvPr/>
        </p:nvPicPr>
        <p:blipFill>
          <a:blip r:embed="rId2">
            <a:extLst/>
          </a:blip>
          <a:stretch>
            <a:fillRect/>
          </a:stretch>
        </p:blipFill>
        <p:spPr>
          <a:xfrm>
            <a:off x="2227901" y="194541"/>
            <a:ext cx="2370209" cy="803549"/>
          </a:xfrm>
          <a:prstGeom prst="rect">
            <a:avLst/>
          </a:prstGeom>
          <a:ln w="12700">
            <a:miter lim="400000"/>
          </a:ln>
        </p:spPr>
      </p:pic>
      <p:pic>
        <p:nvPicPr>
          <p:cNvPr id="9"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spTree>
    <p:extLst>
      <p:ext uri="{BB962C8B-B14F-4D97-AF65-F5344CB8AC3E}">
        <p14:creationId xmlns:p14="http://schemas.microsoft.com/office/powerpoint/2010/main" val="2541646686"/>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331" y="1184223"/>
            <a:ext cx="12293600" cy="1308677"/>
          </a:xfrm>
        </p:spPr>
        <p:txBody>
          <a:bodyPr>
            <a:normAutofit/>
          </a:bodyPr>
          <a:lstStyle/>
          <a:p>
            <a:r>
              <a:rPr lang="en-CA" altLang="en-US" sz="4800" b="1" cap="none" dirty="0">
                <a:solidFill>
                  <a:srgbClr val="0052E2"/>
                </a:solidFill>
                <a:latin typeface="Avenir Next Condensed"/>
              </a:rPr>
              <a:t>Site Registration Process</a:t>
            </a:r>
            <a:endParaRPr lang="en-CA" sz="4800" dirty="0"/>
          </a:p>
        </p:txBody>
      </p:sp>
      <p:pic>
        <p:nvPicPr>
          <p:cNvPr id="4" name="CCNLogo.png"/>
          <p:cNvPicPr/>
          <p:nvPr/>
        </p:nvPicPr>
        <p:blipFill>
          <a:blip r:embed="rId2">
            <a:extLst/>
          </a:blip>
          <a:stretch>
            <a:fillRect/>
          </a:stretch>
        </p:blipFill>
        <p:spPr>
          <a:xfrm>
            <a:off x="2227901" y="194541"/>
            <a:ext cx="2370209" cy="803549"/>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406" y="194541"/>
            <a:ext cx="2209449" cy="876270"/>
          </a:xfrm>
          <a:prstGeom prst="rect">
            <a:avLst/>
          </a:prstGeom>
        </p:spPr>
      </p:pic>
      <p:sp>
        <p:nvSpPr>
          <p:cNvPr id="7" name="Shape 1043"/>
          <p:cNvSpPr/>
          <p:nvPr/>
        </p:nvSpPr>
        <p:spPr>
          <a:xfrm>
            <a:off x="3896447" y="2492899"/>
            <a:ext cx="9547364"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4">
            <a:extLst/>
          </a:blip>
          <a:srcRect r="30802" b="51271"/>
          <a:stretch>
            <a:fillRect/>
          </a:stretch>
        </p:blipFill>
        <p:spPr>
          <a:xfrm>
            <a:off x="12847234" y="194540"/>
            <a:ext cx="2910261" cy="1508226"/>
          </a:xfrm>
          <a:prstGeom prst="rect">
            <a:avLst/>
          </a:prstGeom>
          <a:ln w="12700">
            <a:miter lim="400000"/>
          </a:ln>
        </p:spPr>
      </p:pic>
      <p:pic>
        <p:nvPicPr>
          <p:cNvPr id="9" name="Picture 8"/>
          <p:cNvPicPr/>
          <p:nvPr/>
        </p:nvPicPr>
        <p:blipFill rotWithShape="1">
          <a:blip r:embed="rId5"/>
          <a:srcRect l="21795" t="40410" r="4102" b="28820"/>
          <a:stretch/>
        </p:blipFill>
        <p:spPr bwMode="auto">
          <a:xfrm>
            <a:off x="3202052" y="3011442"/>
            <a:ext cx="10643016" cy="469173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0457287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330" y="-81280"/>
            <a:ext cx="12898203" cy="983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092863"/>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2167731" y="7515639"/>
            <a:ext cx="12199434" cy="615553"/>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p>
            <a:r>
              <a:rPr lang="en-CA" sz="2000" b="1" dirty="0">
                <a:solidFill>
                  <a:srgbClr val="0052E2"/>
                </a:solidFill>
                <a:latin typeface="Avenir Next Condensed"/>
              </a:rPr>
              <a:t>For more information</a:t>
            </a:r>
          </a:p>
          <a:p>
            <a:r>
              <a:rPr lang="en-CA" sz="2000" b="1" dirty="0">
                <a:solidFill>
                  <a:srgbClr val="0052E2"/>
                </a:solidFill>
                <a:latin typeface="Avenir Next Condensed"/>
              </a:rPr>
              <a:t>See </a:t>
            </a:r>
            <a:r>
              <a:rPr lang="en-CA" sz="2000" b="1" dirty="0">
                <a:solidFill>
                  <a:srgbClr val="0052E2"/>
                </a:solidFill>
                <a:latin typeface="Avenir Next Condensed"/>
                <a:hlinkClick r:id="rId3"/>
              </a:rPr>
              <a:t>www.criticalcarenutrition.com</a:t>
            </a:r>
            <a:r>
              <a:rPr lang="en-CA" sz="2000" b="1" dirty="0">
                <a:solidFill>
                  <a:srgbClr val="0052E2"/>
                </a:solidFill>
                <a:latin typeface="Avenir Next Condensed"/>
              </a:rPr>
              <a:t> or contact: Daren Heyland dkh2@queensu.ca</a:t>
            </a:r>
            <a:endParaRPr lang="en-CA" sz="2000" dirty="0"/>
          </a:p>
        </p:txBody>
      </p:sp>
      <p:pic>
        <p:nvPicPr>
          <p:cNvPr id="35" name="CCNLogo.png"/>
          <p:cNvPicPr/>
          <p:nvPr/>
        </p:nvPicPr>
        <p:blipFill>
          <a:blip r:embed="rId4">
            <a:extLst/>
          </a:blip>
          <a:stretch>
            <a:fillRect/>
          </a:stretch>
        </p:blipFill>
        <p:spPr>
          <a:xfrm>
            <a:off x="2373600" y="8540244"/>
            <a:ext cx="2839462" cy="908556"/>
          </a:xfrm>
          <a:prstGeom prst="rect">
            <a:avLst/>
          </a:prstGeom>
          <a:ln w="12700">
            <a:miter lim="400000"/>
          </a:ln>
        </p:spPr>
      </p:pic>
      <p:pic>
        <p:nvPicPr>
          <p:cNvPr id="7" name="Effort_Logo.png"/>
          <p:cNvPicPr/>
          <p:nvPr/>
        </p:nvPicPr>
        <p:blipFill>
          <a:blip r:embed="rId5">
            <a:extLst/>
          </a:blip>
          <a:srcRect r="30802" b="51271"/>
          <a:stretch>
            <a:fillRect/>
          </a:stretch>
        </p:blipFill>
        <p:spPr>
          <a:xfrm>
            <a:off x="12163279" y="8131191"/>
            <a:ext cx="2910261" cy="1508226"/>
          </a:xfrm>
          <a:prstGeom prst="rect">
            <a:avLst/>
          </a:prstGeom>
          <a:ln w="12700">
            <a:miter lim="400000"/>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5797" y="8408315"/>
            <a:ext cx="2209449" cy="1231103"/>
          </a:xfrm>
          <a:prstGeom prst="rect">
            <a:avLst/>
          </a:prstGeom>
        </p:spPr>
      </p:pic>
      <p:sp>
        <p:nvSpPr>
          <p:cNvPr id="3" name="Rectangle 2"/>
          <p:cNvSpPr/>
          <p:nvPr/>
        </p:nvSpPr>
        <p:spPr>
          <a:xfrm>
            <a:off x="2029511" y="234590"/>
            <a:ext cx="13302039" cy="1446550"/>
          </a:xfrm>
          <a:prstGeom prst="rect">
            <a:avLst/>
          </a:prstGeom>
          <a:noFill/>
        </p:spPr>
        <p:txBody>
          <a:bodyPr wrap="none" lIns="91440" tIns="45720" rIns="91440" bIns="45720">
            <a:spAutoFit/>
          </a:bodyPr>
          <a:lstStyle/>
          <a:p>
            <a:pPr algn="ctr"/>
            <a:r>
              <a:rPr lang="en-US" sz="4400" dirty="0" smtClean="0">
                <a:ln w="0"/>
                <a:solidFill>
                  <a:srgbClr val="0052E2"/>
                </a:solidFill>
                <a:effectLst>
                  <a:outerShdw blurRad="38100" dist="25400" dir="5400000" algn="ctr" rotWithShape="0">
                    <a:srgbClr val="6E747A">
                      <a:alpha val="43000"/>
                    </a:srgbClr>
                  </a:outerShdw>
                </a:effectLst>
              </a:rPr>
              <a:t>Come to EFFORT trial meeting Tuesday, 12:45-2:15</a:t>
            </a:r>
          </a:p>
          <a:p>
            <a:pPr algn="ctr"/>
            <a:r>
              <a:rPr lang="en-US" sz="4400" smtClean="0">
                <a:ln w="0"/>
                <a:solidFill>
                  <a:srgbClr val="0052E2"/>
                </a:solidFill>
                <a:effectLst>
                  <a:outerShdw blurRad="38100" dist="25400" dir="5400000" algn="ctr" rotWithShape="0">
                    <a:srgbClr val="6E747A">
                      <a:alpha val="43000"/>
                    </a:srgbClr>
                  </a:outerShdw>
                </a:effectLst>
              </a:rPr>
              <a:t>Room </a:t>
            </a:r>
            <a:r>
              <a:rPr lang="en-US" sz="4400" smtClean="0">
                <a:ln w="0"/>
                <a:solidFill>
                  <a:srgbClr val="0052E2"/>
                </a:solidFill>
                <a:effectLst>
                  <a:outerShdw blurRad="38100" dist="25400" dir="5400000" algn="ctr" rotWithShape="0">
                    <a:srgbClr val="6E747A">
                      <a:alpha val="43000"/>
                    </a:srgbClr>
                  </a:outerShdw>
                </a:effectLst>
              </a:rPr>
              <a:t>Auditorium</a:t>
            </a:r>
            <a:endParaRPr lang="en-US" sz="4400" dirty="0">
              <a:ln w="0"/>
              <a:solidFill>
                <a:srgbClr val="0052E2"/>
              </a:solidFill>
              <a:effectLst>
                <a:outerShdw blurRad="38100" dist="25400" dir="5400000" algn="ctr" rotWithShape="0">
                  <a:srgbClr val="6E747A">
                    <a:alpha val="43000"/>
                  </a:srgbClr>
                </a:outerShdw>
              </a:effectLst>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9541" y="1659005"/>
            <a:ext cx="11191612" cy="5579511"/>
          </a:xfrm>
          <a:prstGeom prst="rect">
            <a:avLst/>
          </a:prstGeom>
        </p:spPr>
      </p:pic>
    </p:spTree>
    <p:extLst>
      <p:ext uri="{BB962C8B-B14F-4D97-AF65-F5344CB8AC3E}">
        <p14:creationId xmlns:p14="http://schemas.microsoft.com/office/powerpoint/2010/main" val="2124841353"/>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85571" y="6646127"/>
            <a:ext cx="6351995" cy="1505414"/>
          </a:xfrm>
          <a:prstGeom prst="rect">
            <a:avLst/>
          </a:prstGeom>
        </p:spPr>
      </p:pic>
      <p:pic>
        <p:nvPicPr>
          <p:cNvPr id="6" name="Picture 5"/>
          <p:cNvPicPr>
            <a:picLocks noChangeAspect="1"/>
          </p:cNvPicPr>
          <p:nvPr/>
        </p:nvPicPr>
        <p:blipFill>
          <a:blip r:embed="rId3"/>
          <a:stretch>
            <a:fillRect/>
          </a:stretch>
        </p:blipFill>
        <p:spPr>
          <a:xfrm>
            <a:off x="2598465" y="2138910"/>
            <a:ext cx="12010569" cy="2511595"/>
          </a:xfrm>
          <a:prstGeom prst="rect">
            <a:avLst/>
          </a:prstGeom>
        </p:spPr>
      </p:pic>
      <p:pic>
        <p:nvPicPr>
          <p:cNvPr id="7" name="Picture 6"/>
          <p:cNvPicPr>
            <a:picLocks noChangeAspect="1"/>
          </p:cNvPicPr>
          <p:nvPr/>
        </p:nvPicPr>
        <p:blipFill>
          <a:blip r:embed="rId4"/>
          <a:stretch>
            <a:fillRect/>
          </a:stretch>
        </p:blipFill>
        <p:spPr>
          <a:xfrm>
            <a:off x="2585570" y="5296845"/>
            <a:ext cx="6351995" cy="1349283"/>
          </a:xfrm>
          <a:prstGeom prst="rect">
            <a:avLst/>
          </a:prstGeom>
        </p:spPr>
      </p:pic>
      <p:pic>
        <p:nvPicPr>
          <p:cNvPr id="11" name="CCNLogo.png"/>
          <p:cNvPicPr/>
          <p:nvPr/>
        </p:nvPicPr>
        <p:blipFill>
          <a:blip r:embed="rId5">
            <a:extLst/>
          </a:blip>
          <a:stretch>
            <a:fillRect/>
          </a:stretch>
        </p:blipFill>
        <p:spPr>
          <a:xfrm>
            <a:off x="0" y="149105"/>
            <a:ext cx="2165679" cy="1043245"/>
          </a:xfrm>
          <a:prstGeom prst="rect">
            <a:avLst/>
          </a:prstGeom>
          <a:ln w="12700">
            <a:miter lim="400000"/>
          </a:ln>
        </p:spPr>
      </p:pic>
      <p:pic>
        <p:nvPicPr>
          <p:cNvPr id="3" name="Picture 2"/>
          <p:cNvPicPr>
            <a:picLocks noChangeAspect="1"/>
          </p:cNvPicPr>
          <p:nvPr/>
        </p:nvPicPr>
        <p:blipFill>
          <a:blip r:embed="rId6"/>
          <a:stretch>
            <a:fillRect/>
          </a:stretch>
        </p:blipFill>
        <p:spPr>
          <a:xfrm>
            <a:off x="8937566" y="5232525"/>
            <a:ext cx="6899512" cy="2667468"/>
          </a:xfrm>
          <a:prstGeom prst="rect">
            <a:avLst/>
          </a:prstGeom>
        </p:spPr>
      </p:pic>
      <p:sp>
        <p:nvSpPr>
          <p:cNvPr id="9" name="Rectangle 33"/>
          <p:cNvSpPr>
            <a:spLocks noChangeArrowheads="1"/>
          </p:cNvSpPr>
          <p:nvPr/>
        </p:nvSpPr>
        <p:spPr bwMode="auto">
          <a:xfrm>
            <a:off x="2598465" y="735150"/>
            <a:ext cx="1213693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5400" b="1" dirty="0" smtClean="0">
                <a:solidFill>
                  <a:srgbClr val="0052E2"/>
                </a:solidFill>
                <a:latin typeface="Avenir Next Condensed"/>
              </a:rPr>
              <a:t>I see no reason to change practice at the moment…</a:t>
            </a:r>
            <a:endParaRPr lang="en-CA" altLang="en-US" sz="5400" b="1" dirty="0">
              <a:solidFill>
                <a:srgbClr val="0052E2"/>
              </a:solidFill>
              <a:latin typeface="Avenir Next Condensed"/>
            </a:endParaRPr>
          </a:p>
        </p:txBody>
      </p:sp>
      <p:sp>
        <p:nvSpPr>
          <p:cNvPr id="10" name="Rectangle 33"/>
          <p:cNvSpPr>
            <a:spLocks noChangeArrowheads="1"/>
          </p:cNvSpPr>
          <p:nvPr/>
        </p:nvSpPr>
        <p:spPr bwMode="auto">
          <a:xfrm>
            <a:off x="386862" y="8233480"/>
            <a:ext cx="167171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5400" b="1" dirty="0" smtClean="0">
                <a:solidFill>
                  <a:srgbClr val="0052E2"/>
                </a:solidFill>
                <a:latin typeface="Avenir Next Condensed"/>
              </a:rPr>
              <a:t>…but we need more data! Join the EFFORT!</a:t>
            </a:r>
            <a:endParaRPr lang="en-CA" altLang="en-US" sz="5400" b="1" dirty="0">
              <a:solidFill>
                <a:srgbClr val="0052E2"/>
              </a:solidFill>
              <a:latin typeface="Avenir Next Condensed"/>
            </a:endParaRPr>
          </a:p>
        </p:txBody>
      </p:sp>
    </p:spTree>
    <p:extLst>
      <p:ext uri="{BB962C8B-B14F-4D97-AF65-F5344CB8AC3E}">
        <p14:creationId xmlns:p14="http://schemas.microsoft.com/office/powerpoint/2010/main" val="1184697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431215"/>
            <a:ext cx="17549248" cy="2179448"/>
          </a:xfrm>
          <a:prstGeom prst="rect">
            <a:avLst/>
          </a:prstGeom>
        </p:spPr>
      </p:pic>
      <p:pic>
        <p:nvPicPr>
          <p:cNvPr id="5" name="Picture 4"/>
          <p:cNvPicPr>
            <a:picLocks noChangeAspect="1"/>
          </p:cNvPicPr>
          <p:nvPr/>
        </p:nvPicPr>
        <p:blipFill>
          <a:blip r:embed="rId4"/>
          <a:stretch>
            <a:fillRect/>
          </a:stretch>
        </p:blipFill>
        <p:spPr>
          <a:xfrm>
            <a:off x="3326029" y="4871649"/>
            <a:ext cx="11231680" cy="1948677"/>
          </a:xfrm>
          <a:prstGeom prst="rect">
            <a:avLst/>
          </a:prstGeom>
        </p:spPr>
      </p:pic>
      <p:pic>
        <p:nvPicPr>
          <p:cNvPr id="6" name="CCNLogo.png"/>
          <p:cNvPicPr/>
          <p:nvPr/>
        </p:nvPicPr>
        <p:blipFill>
          <a:blip r:embed="rId5">
            <a:extLst/>
          </a:blip>
          <a:stretch>
            <a:fillRect/>
          </a:stretch>
        </p:blipFill>
        <p:spPr>
          <a:xfrm>
            <a:off x="142623" y="195624"/>
            <a:ext cx="2267361" cy="984555"/>
          </a:xfrm>
          <a:prstGeom prst="rect">
            <a:avLst/>
          </a:prstGeom>
          <a:ln w="12700">
            <a:miter lim="400000"/>
          </a:ln>
        </p:spPr>
      </p:pic>
    </p:spTree>
    <p:extLst>
      <p:ext uri="{BB962C8B-B14F-4D97-AF65-F5344CB8AC3E}">
        <p14:creationId xmlns:p14="http://schemas.microsoft.com/office/powerpoint/2010/main" val="40965089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6"/>
          <p:cNvSpPr/>
          <p:nvPr/>
        </p:nvSpPr>
        <p:spPr>
          <a:xfrm>
            <a:off x="1148960" y="1412262"/>
            <a:ext cx="14772289" cy="142192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nSpc>
                <a:spcPct val="90000"/>
              </a:lnSpc>
              <a:defRPr sz="4000" b="1"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s-MX" sz="4800" dirty="0" err="1" smtClean="0">
                <a:solidFill>
                  <a:srgbClr val="0000FF"/>
                </a:solidFill>
                <a:latin typeface="Arial" panose="020B0604020202020204" pitchFamily="34" charset="0"/>
                <a:cs typeface="Arial" panose="020B0604020202020204" pitchFamily="34" charset="0"/>
              </a:rPr>
              <a:t>What</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dose</a:t>
            </a:r>
            <a:r>
              <a:rPr lang="es-MX" sz="4800" dirty="0" smtClean="0">
                <a:solidFill>
                  <a:srgbClr val="0000FF"/>
                </a:solidFill>
                <a:latin typeface="Arial" panose="020B0604020202020204" pitchFamily="34" charset="0"/>
                <a:cs typeface="Arial" panose="020B0604020202020204" pitchFamily="34" charset="0"/>
              </a:rPr>
              <a:t> do </a:t>
            </a:r>
            <a:r>
              <a:rPr lang="es-MX" sz="4800" dirty="0" err="1" smtClean="0">
                <a:solidFill>
                  <a:srgbClr val="0000FF"/>
                </a:solidFill>
                <a:latin typeface="Arial" panose="020B0604020202020204" pitchFamily="34" charset="0"/>
                <a:cs typeface="Arial" panose="020B0604020202020204" pitchFamily="34" charset="0"/>
              </a:rPr>
              <a:t>you</a:t>
            </a:r>
            <a:r>
              <a:rPr lang="es-MX" sz="4800" dirty="0" smtClean="0">
                <a:solidFill>
                  <a:srgbClr val="0000FF"/>
                </a:solidFill>
                <a:latin typeface="Arial" panose="020B0604020202020204" pitchFamily="34" charset="0"/>
                <a:cs typeface="Arial" panose="020B0604020202020204" pitchFamily="34" charset="0"/>
              </a:rPr>
              <a:t> routinely prescribe </a:t>
            </a:r>
          </a:p>
          <a:p>
            <a:pPr lvl="0">
              <a:defRPr sz="1800" b="0" spc="0">
                <a:solidFill>
                  <a:srgbClr val="000000"/>
                </a:solidFill>
              </a:defRPr>
            </a:pPr>
            <a:r>
              <a:rPr lang="es-MX" sz="4800" dirty="0" smtClean="0">
                <a:solidFill>
                  <a:srgbClr val="0000FF"/>
                </a:solidFill>
                <a:latin typeface="Arial" panose="020B0604020202020204" pitchFamily="34" charset="0"/>
                <a:cs typeface="Arial" panose="020B0604020202020204" pitchFamily="34" charset="0"/>
              </a:rPr>
              <a:t>to </a:t>
            </a:r>
            <a:r>
              <a:rPr lang="es-MX" sz="4800" dirty="0" err="1" smtClean="0">
                <a:solidFill>
                  <a:srgbClr val="0000FF"/>
                </a:solidFill>
                <a:latin typeface="Arial" panose="020B0604020202020204" pitchFamily="34" charset="0"/>
                <a:cs typeface="Arial" panose="020B0604020202020204" pitchFamily="34" charset="0"/>
              </a:rPr>
              <a:t>the</a:t>
            </a:r>
            <a:r>
              <a:rPr lang="es-MX" sz="4800" dirty="0" smtClean="0">
                <a:solidFill>
                  <a:srgbClr val="0000FF"/>
                </a:solidFill>
                <a:latin typeface="Arial" panose="020B0604020202020204" pitchFamily="34" charset="0"/>
                <a:cs typeface="Arial" panose="020B0604020202020204" pitchFamily="34" charset="0"/>
              </a:rPr>
              <a:t> ‘</a:t>
            </a:r>
            <a:r>
              <a:rPr lang="es-MX" sz="4800" dirty="0" err="1" smtClean="0">
                <a:solidFill>
                  <a:srgbClr val="0000FF"/>
                </a:solidFill>
                <a:latin typeface="Arial" panose="020B0604020202020204" pitchFamily="34" charset="0"/>
                <a:cs typeface="Arial" panose="020B0604020202020204" pitchFamily="34" charset="0"/>
              </a:rPr>
              <a:t>average</a:t>
            </a:r>
            <a:r>
              <a:rPr lang="es-MX" sz="4800" dirty="0" smtClean="0">
                <a:solidFill>
                  <a:srgbClr val="0000FF"/>
                </a:solidFill>
                <a:latin typeface="Arial" panose="020B0604020202020204" pitchFamily="34" charset="0"/>
                <a:cs typeface="Arial" panose="020B0604020202020204" pitchFamily="34" charset="0"/>
              </a:rPr>
              <a:t>’ ICU </a:t>
            </a:r>
            <a:r>
              <a:rPr lang="es-MX" sz="4800" dirty="0" err="1" smtClean="0">
                <a:solidFill>
                  <a:srgbClr val="0000FF"/>
                </a:solidFill>
                <a:latin typeface="Arial" panose="020B0604020202020204" pitchFamily="34" charset="0"/>
                <a:cs typeface="Arial" panose="020B0604020202020204" pitchFamily="34" charset="0"/>
              </a:rPr>
              <a:t>patient</a:t>
            </a:r>
            <a:r>
              <a:rPr lang="es-MX" sz="4800" dirty="0" smtClean="0">
                <a:solidFill>
                  <a:srgbClr val="0000FF"/>
                </a:solidFill>
                <a:latin typeface="Arial" panose="020B0604020202020204" pitchFamily="34" charset="0"/>
                <a:cs typeface="Arial" panose="020B0604020202020204" pitchFamily="34" charset="0"/>
              </a:rPr>
              <a:t>?</a:t>
            </a:r>
            <a:endParaRPr lang="es-MX" sz="4800" dirty="0">
              <a:solidFill>
                <a:srgbClr val="0000FF"/>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3909848" y="3276244"/>
            <a:ext cx="10465315" cy="63556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marL="69430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1pPr>
            <a:lvl2pPr marL="1388603"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2pPr>
            <a:lvl3pPr marL="2082904"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3pPr>
            <a:lvl4pPr marL="2777206"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4pPr>
            <a:lvl5pPr marL="3471507"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5pPr>
            <a:lvl6pPr marL="4165808"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6pPr>
            <a:lvl7pPr marL="4860110"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7pPr>
            <a:lvl8pPr marL="555441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8pPr>
            <a:lvl9pPr marL="6248712"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9pPr>
          </a:lstStyle>
          <a:p>
            <a:pPr marL="1208651" indent="-514350" algn="l">
              <a:spcBef>
                <a:spcPts val="0"/>
              </a:spcBef>
              <a:buFont typeface="+mj-lt"/>
              <a:buAutoNum type="alphaLcPeriod"/>
            </a:pPr>
            <a:r>
              <a:rPr lang="es-MX" altLang="en-US" sz="4400" dirty="0" smtClean="0"/>
              <a:t> &lt; 1.0 </a:t>
            </a:r>
            <a:r>
              <a:rPr lang="es-MX" altLang="en-US" sz="4400" dirty="0" err="1" smtClean="0"/>
              <a:t>gram</a:t>
            </a:r>
            <a:r>
              <a:rPr lang="es-MX" altLang="en-US" sz="4400" dirty="0" smtClean="0"/>
              <a:t>/kg/d</a:t>
            </a:r>
            <a:endParaRPr lang="es-MX" altLang="en-US" sz="4400" dirty="0" smtClean="0"/>
          </a:p>
          <a:p>
            <a:pPr marL="1208651" indent="-514350" algn="l">
              <a:spcBef>
                <a:spcPts val="0"/>
              </a:spcBef>
              <a:buFont typeface="+mj-lt"/>
              <a:buAutoNum type="alphaLcPeriod"/>
            </a:pPr>
            <a:r>
              <a:rPr lang="es-MX" altLang="en-US" sz="4400" dirty="0" smtClean="0"/>
              <a:t>1.1 </a:t>
            </a:r>
            <a:r>
              <a:rPr lang="es-MX" altLang="en-US" sz="4400" dirty="0"/>
              <a:t>– </a:t>
            </a:r>
            <a:r>
              <a:rPr lang="es-MX" altLang="en-US" sz="4400" dirty="0" smtClean="0"/>
              <a:t>1.5 </a:t>
            </a:r>
            <a:r>
              <a:rPr lang="es-MX" altLang="en-US" sz="4400" dirty="0" err="1" smtClean="0"/>
              <a:t>gram</a:t>
            </a:r>
            <a:r>
              <a:rPr lang="es-MX" altLang="en-US" sz="4400" dirty="0" smtClean="0"/>
              <a:t>/kg/d</a:t>
            </a:r>
            <a:endParaRPr lang="es-MX" altLang="en-US" sz="4400" dirty="0" smtClean="0"/>
          </a:p>
          <a:p>
            <a:pPr marL="1208651" indent="-514350" algn="l">
              <a:spcBef>
                <a:spcPts val="0"/>
              </a:spcBef>
              <a:buFont typeface="+mj-lt"/>
              <a:buAutoNum type="alphaLcPeriod"/>
            </a:pPr>
            <a:r>
              <a:rPr lang="es-MX" altLang="en-US" sz="4400" dirty="0" smtClean="0"/>
              <a:t>1.6 – 2.0 </a:t>
            </a:r>
            <a:r>
              <a:rPr lang="es-MX" altLang="en-US" sz="4400" dirty="0" err="1" smtClean="0"/>
              <a:t>gram</a:t>
            </a:r>
            <a:r>
              <a:rPr lang="es-MX" altLang="en-US" sz="4400" dirty="0" smtClean="0"/>
              <a:t>/kg/d</a:t>
            </a:r>
            <a:endParaRPr lang="es-MX" altLang="en-US" sz="4400" dirty="0" smtClean="0"/>
          </a:p>
          <a:p>
            <a:pPr marL="1208651" indent="-514350" algn="l">
              <a:spcBef>
                <a:spcPts val="0"/>
              </a:spcBef>
              <a:buFont typeface="+mj-lt"/>
              <a:buAutoNum type="alphaLcPeriod"/>
            </a:pPr>
            <a:r>
              <a:rPr lang="es-MX" altLang="en-US" sz="4400" dirty="0" smtClean="0"/>
              <a:t>&gt; 2.1 </a:t>
            </a:r>
            <a:r>
              <a:rPr lang="es-MX" altLang="en-US" sz="4400" dirty="0" err="1" smtClean="0"/>
              <a:t>gram</a:t>
            </a:r>
            <a:r>
              <a:rPr lang="es-MX" altLang="en-US" sz="4400" dirty="0" smtClean="0"/>
              <a:t>/kg/d</a:t>
            </a:r>
            <a:endParaRPr lang="es-MX" altLang="en-US" sz="4400" dirty="0"/>
          </a:p>
          <a:p>
            <a:pPr indent="0">
              <a:spcBef>
                <a:spcPts val="0"/>
              </a:spcBef>
              <a:buNone/>
            </a:pPr>
            <a:endParaRPr lang="es-MX" altLang="en-US" sz="4400" dirty="0" smtClean="0"/>
          </a:p>
        </p:txBody>
      </p:sp>
      <p:pic>
        <p:nvPicPr>
          <p:cNvPr id="4" name="CCNLogo.png"/>
          <p:cNvPicPr/>
          <p:nvPr/>
        </p:nvPicPr>
        <p:blipFill>
          <a:blip r:embed="rId2">
            <a:extLst/>
          </a:blip>
          <a:stretch>
            <a:fillRect/>
          </a:stretch>
        </p:blipFill>
        <p:spPr>
          <a:xfrm>
            <a:off x="142623" y="195624"/>
            <a:ext cx="2267361" cy="984555"/>
          </a:xfrm>
          <a:prstGeom prst="rect">
            <a:avLst/>
          </a:prstGeom>
          <a:ln w="12700">
            <a:miter lim="400000"/>
          </a:ln>
        </p:spPr>
      </p:pic>
    </p:spTree>
    <p:extLst>
      <p:ext uri="{BB962C8B-B14F-4D97-AF65-F5344CB8AC3E}">
        <p14:creationId xmlns:p14="http://schemas.microsoft.com/office/powerpoint/2010/main" val="39222876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p:nvPr/>
        </p:nvSpPr>
        <p:spPr>
          <a:xfrm>
            <a:off x="4642560" y="423049"/>
            <a:ext cx="8250354" cy="7571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nSpc>
                <a:spcPct val="90000"/>
              </a:lnSpc>
              <a:defRPr sz="4000" b="1"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800" dirty="0">
                <a:solidFill>
                  <a:srgbClr val="0000FF"/>
                </a:solidFill>
              </a:rPr>
              <a:t>Results of 2014 </a:t>
            </a:r>
            <a:r>
              <a:rPr sz="4800" dirty="0">
                <a:solidFill>
                  <a:srgbClr val="0000FF"/>
                </a:solidFill>
              </a:rPr>
              <a:t>INS </a:t>
            </a:r>
          </a:p>
        </p:txBody>
      </p:sp>
      <p:sp>
        <p:nvSpPr>
          <p:cNvPr id="527" name="Shape 527"/>
          <p:cNvSpPr/>
          <p:nvPr/>
        </p:nvSpPr>
        <p:spPr>
          <a:xfrm>
            <a:off x="3175379" y="1254719"/>
            <a:ext cx="11418849" cy="159601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457200">
              <a:lnSpc>
                <a:spcPct val="120000"/>
              </a:lnSpc>
              <a:defRPr sz="2400">
                <a:solidFill>
                  <a:srgbClr val="000000"/>
                </a:solidFill>
                <a:latin typeface="Avenir Book"/>
                <a:ea typeface="Avenir Book"/>
                <a:cs typeface="Avenir Book"/>
                <a:sym typeface="Avenir Book"/>
              </a:defRPr>
            </a:lvl1pPr>
          </a:lstStyle>
          <a:p>
            <a:pPr lvl="0">
              <a:defRPr sz="1800"/>
            </a:pPr>
            <a:r>
              <a:rPr sz="2800" dirty="0"/>
              <a:t>In 2014 INS, on average, patients were prescribed 1.3 grams/kg/day (interquartile range, 1.0-1.5 grams/kg/day,</a:t>
            </a:r>
            <a:endParaRPr lang="en-CA" sz="2800" dirty="0"/>
          </a:p>
          <a:p>
            <a:pPr lvl="0">
              <a:defRPr sz="1800"/>
            </a:pPr>
            <a:r>
              <a:rPr sz="2800" dirty="0"/>
              <a:t> overall range, 0.5-3.8 grams/kg/day). </a:t>
            </a:r>
          </a:p>
        </p:txBody>
      </p:sp>
      <p:pic>
        <p:nvPicPr>
          <p:cNvPr id="2" name="Picture 1"/>
          <p:cNvPicPr>
            <a:picLocks noChangeAspect="1"/>
          </p:cNvPicPr>
          <p:nvPr/>
        </p:nvPicPr>
        <p:blipFill>
          <a:blip r:embed="rId2"/>
          <a:stretch>
            <a:fillRect/>
          </a:stretch>
        </p:blipFill>
        <p:spPr>
          <a:xfrm>
            <a:off x="4326673" y="2792518"/>
            <a:ext cx="9177453" cy="7045835"/>
          </a:xfrm>
          <a:prstGeom prst="rect">
            <a:avLst/>
          </a:prstGeom>
        </p:spPr>
      </p:pic>
      <p:pic>
        <p:nvPicPr>
          <p:cNvPr id="9" name="CCNLogo.png"/>
          <p:cNvPicPr/>
          <p:nvPr/>
        </p:nvPicPr>
        <p:blipFill>
          <a:blip r:embed="rId3">
            <a:extLst/>
          </a:blip>
          <a:stretch>
            <a:fillRect/>
          </a:stretch>
        </p:blipFill>
        <p:spPr>
          <a:xfrm>
            <a:off x="142623" y="195624"/>
            <a:ext cx="2267361" cy="984555"/>
          </a:xfrm>
          <a:prstGeom prst="rect">
            <a:avLst/>
          </a:prstGeom>
          <a:ln w="12700">
            <a:miter lim="400000"/>
          </a:ln>
        </p:spPr>
      </p:pic>
    </p:spTree>
    <p:extLst>
      <p:ext uri="{BB962C8B-B14F-4D97-AF65-F5344CB8AC3E}">
        <p14:creationId xmlns:p14="http://schemas.microsoft.com/office/powerpoint/2010/main" val="116126550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080958" y="3296054"/>
            <a:ext cx="7170301" cy="1219200"/>
          </a:xfrm>
        </p:spPr>
        <p:txBody>
          <a:bodyPr>
            <a:normAutofit fontScale="90000"/>
          </a:bodyPr>
          <a:lstStyle/>
          <a:p>
            <a:pPr marL="304800" indent="-304800" defTabSz="457200">
              <a:buSzPct val="100000"/>
              <a:defRPr sz="1800">
                <a:solidFill>
                  <a:srgbClr val="000000"/>
                </a:solidFill>
              </a:defRPr>
            </a:pPr>
            <a:r>
              <a:rPr lang="en-CA" sz="4000" b="1" cap="none" dirty="0" smtClean="0">
                <a:solidFill>
                  <a:srgbClr val="0052E2"/>
                </a:solidFill>
                <a:latin typeface="Avenir Next Condensed"/>
                <a:ea typeface="Avenir Book"/>
                <a:cs typeface="Avenir Book"/>
                <a:sym typeface="Avenir Book"/>
              </a:rPr>
              <a:t>Optimal Protein Dose?</a:t>
            </a:r>
            <a:br>
              <a:rPr lang="en-CA" sz="4000" b="1" cap="none" dirty="0" smtClean="0">
                <a:solidFill>
                  <a:srgbClr val="0052E2"/>
                </a:solidFill>
                <a:latin typeface="Avenir Next Condensed"/>
                <a:ea typeface="Avenir Book"/>
                <a:cs typeface="Avenir Book"/>
                <a:sym typeface="Avenir Book"/>
              </a:rPr>
            </a:br>
            <a:r>
              <a:rPr lang="en-CA" sz="4000" b="1" cap="none" dirty="0" smtClean="0">
                <a:solidFill>
                  <a:srgbClr val="0052E2"/>
                </a:solidFill>
                <a:latin typeface="Avenir Next Condensed"/>
                <a:ea typeface="Avenir Book"/>
                <a:cs typeface="Avenir Book"/>
                <a:sym typeface="Avenir Book"/>
              </a:rPr>
              <a:t/>
            </a:r>
            <a:br>
              <a:rPr lang="en-CA" sz="4000" b="1" cap="none" dirty="0" smtClean="0">
                <a:solidFill>
                  <a:srgbClr val="0052E2"/>
                </a:solidFill>
                <a:latin typeface="Avenir Next Condensed"/>
                <a:ea typeface="Avenir Book"/>
                <a:cs typeface="Avenir Book"/>
                <a:sym typeface="Avenir Book"/>
              </a:rPr>
            </a:br>
            <a:r>
              <a:rPr lang="en-CA" sz="4000" b="1" cap="none" dirty="0" smtClean="0">
                <a:solidFill>
                  <a:srgbClr val="0052E2"/>
                </a:solidFill>
                <a:latin typeface="Avenir Next Condensed"/>
                <a:ea typeface="Avenir Book"/>
                <a:cs typeface="Avenir Book"/>
                <a:sym typeface="Avenir Book"/>
              </a:rPr>
              <a:t>Could they benefit from more?</a:t>
            </a:r>
            <a:endParaRPr lang="en-CA" sz="4000" b="1" cap="none" dirty="0">
              <a:solidFill>
                <a:srgbClr val="0052E2"/>
              </a:solidFill>
              <a:latin typeface="Avenir Next Condensed"/>
              <a:ea typeface="Avenir Book"/>
              <a:cs typeface="Avenir Book"/>
              <a:sym typeface="Avenir Book"/>
            </a:endParaRPr>
          </a:p>
        </p:txBody>
      </p:sp>
      <p:pic>
        <p:nvPicPr>
          <p:cNvPr id="4" name="Picture 3" descr="bean man.png"/>
          <p:cNvPicPr>
            <a:picLocks noChangeAspect="1"/>
          </p:cNvPicPr>
          <p:nvPr/>
        </p:nvPicPr>
        <p:blipFill>
          <a:blip r:embed="rId2"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3490762" y="4213674"/>
            <a:ext cx="1989571" cy="4271724"/>
          </a:xfrm>
          <a:prstGeom prst="rect">
            <a:avLst/>
          </a:prstGeom>
          <a:noFill/>
          <a:ln>
            <a:noFill/>
          </a:ln>
        </p:spPr>
      </p:pic>
      <p:pic>
        <p:nvPicPr>
          <p:cNvPr id="7" name="CCNLogo.png"/>
          <p:cNvPicPr/>
          <p:nvPr/>
        </p:nvPicPr>
        <p:blipFill>
          <a:blip r:embed="rId3">
            <a:extLst/>
          </a:blip>
          <a:stretch>
            <a:fillRect/>
          </a:stretch>
        </p:blipFill>
        <p:spPr>
          <a:xfrm>
            <a:off x="532916" y="216843"/>
            <a:ext cx="2370209" cy="1128934"/>
          </a:xfrm>
          <a:prstGeom prst="rect">
            <a:avLst/>
          </a:prstGeom>
          <a:ln w="12700">
            <a:miter lim="400000"/>
          </a:ln>
        </p:spPr>
      </p:pic>
    </p:spTree>
    <p:extLst>
      <p:ext uri="{BB962C8B-B14F-4D97-AF65-F5344CB8AC3E}">
        <p14:creationId xmlns:p14="http://schemas.microsoft.com/office/powerpoint/2010/main" val="232394150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1696432" y="9144033"/>
            <a:ext cx="5601213" cy="442557"/>
          </a:xfrm>
          <a:prstGeom prst="rect">
            <a:avLst/>
          </a:prstGeom>
          <a:noFill/>
          <a:ln w="9525">
            <a:noFill/>
            <a:miter lim="800000"/>
            <a:headEnd/>
            <a:tailEnd/>
          </a:ln>
          <a:effectLst/>
        </p:spPr>
        <p:txBody>
          <a:bodyPr wrap="none">
            <a:spAutoFit/>
          </a:bodyPr>
          <a:lstStyle/>
          <a:p>
            <a:pPr eaLnBrk="1" hangingPunct="1"/>
            <a:r>
              <a:rPr lang="en-GB" sz="2276" b="1" dirty="0">
                <a:solidFill>
                  <a:schemeClr val="accent1"/>
                </a:solidFill>
              </a:rPr>
              <a:t>Olav </a:t>
            </a:r>
            <a:r>
              <a:rPr lang="en-GB" sz="2276" b="1" dirty="0" err="1">
                <a:solidFill>
                  <a:schemeClr val="accent1"/>
                </a:solidFill>
              </a:rPr>
              <a:t>Rooyakers</a:t>
            </a:r>
            <a:r>
              <a:rPr lang="en-GB" sz="2276" b="1" dirty="0">
                <a:solidFill>
                  <a:schemeClr val="accent1"/>
                </a:solidFill>
              </a:rPr>
              <a:t> CC. icu-metabolism.se</a:t>
            </a:r>
          </a:p>
        </p:txBody>
      </p:sp>
      <p:graphicFrame>
        <p:nvGraphicFramePr>
          <p:cNvPr id="7" name="Chart 6"/>
          <p:cNvGraphicFramePr>
            <a:graphicFrameLocks noChangeAspect="1"/>
          </p:cNvGraphicFramePr>
          <p:nvPr>
            <p:extLst/>
          </p:nvPr>
        </p:nvGraphicFramePr>
        <p:xfrm>
          <a:off x="2320625" y="2623751"/>
          <a:ext cx="6522721" cy="46431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noChangeAspect="1"/>
          </p:cNvGraphicFramePr>
          <p:nvPr>
            <p:extLst/>
          </p:nvPr>
        </p:nvGraphicFramePr>
        <p:xfrm>
          <a:off x="8637867" y="2623751"/>
          <a:ext cx="6522721" cy="464312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12234" y="853492"/>
            <a:ext cx="17440507" cy="1754326"/>
          </a:xfrm>
          <a:prstGeom prst="rect">
            <a:avLst/>
          </a:prstGeom>
          <a:noFill/>
        </p:spPr>
        <p:txBody>
          <a:bodyPr wrap="square" rtlCol="0">
            <a:spAutoFit/>
          </a:bodyPr>
          <a:lstStyle/>
          <a:p>
            <a:pPr algn="ctr"/>
            <a:r>
              <a:rPr lang="en-CA" sz="5400" dirty="0">
                <a:solidFill>
                  <a:srgbClr val="0000FF"/>
                </a:solidFill>
                <a:latin typeface="Avenir Next Condensed"/>
              </a:rPr>
              <a:t>What happens to exogenously administered </a:t>
            </a:r>
            <a:endParaRPr lang="en-CA" sz="5400" dirty="0" smtClean="0">
              <a:solidFill>
                <a:srgbClr val="0000FF"/>
              </a:solidFill>
              <a:latin typeface="Avenir Next Condensed"/>
            </a:endParaRPr>
          </a:p>
          <a:p>
            <a:pPr algn="ctr"/>
            <a:r>
              <a:rPr lang="en-CA" sz="5400" dirty="0" smtClean="0">
                <a:solidFill>
                  <a:srgbClr val="0000FF"/>
                </a:solidFill>
                <a:latin typeface="Avenir Next Condensed"/>
              </a:rPr>
              <a:t>amino </a:t>
            </a:r>
            <a:r>
              <a:rPr lang="en-CA" sz="5400" dirty="0">
                <a:solidFill>
                  <a:srgbClr val="0000FF"/>
                </a:solidFill>
                <a:latin typeface="Avenir Next Condensed"/>
              </a:rPr>
              <a:t>acid?</a:t>
            </a:r>
          </a:p>
        </p:txBody>
      </p:sp>
      <p:pic>
        <p:nvPicPr>
          <p:cNvPr id="9" name="image2.png"/>
          <p:cNvPicPr/>
          <p:nvPr/>
        </p:nvPicPr>
        <p:blipFill>
          <a:blip r:embed="rId4">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48842957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AVID Template slide deck 0615[1]">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P Theme" id="{D425F71E-6B94-4DDF-A2FE-1C85F937B531}" vid="{A4AD8A02-BD0F-4236-A570-CF9FBC86A825}"/>
    </a:ext>
  </a:extLst>
</a:theme>
</file>

<file path=ppt/theme/theme3.xml><?xml version="1.0" encoding="utf-8"?>
<a:theme xmlns:a="http://schemas.openxmlformats.org/drawingml/2006/main" name="1_DAVID Template slide deck 0615[1]">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P Theme" id="{D425F71E-6B94-4DDF-A2FE-1C85F937B531}" vid="{A4AD8A02-BD0F-4236-A570-CF9FBC86A825}"/>
    </a:ext>
  </a:extLst>
</a:theme>
</file>

<file path=ppt/theme/theme4.xml><?xml version="1.0" encoding="utf-8"?>
<a:theme xmlns:a="http://schemas.openxmlformats.org/drawingml/2006/main" name="TP Theme">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P Theme" id="{D425F71E-6B94-4DDF-A2FE-1C85F937B531}" vid="{A4AD8A02-BD0F-4236-A570-CF9FBC86A825}"/>
    </a:ext>
  </a:ext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11544</TotalTime>
  <Words>1925</Words>
  <Application>Microsoft Office PowerPoint</Application>
  <PresentationFormat>Custom</PresentationFormat>
  <Paragraphs>362</Paragraphs>
  <Slides>49</Slides>
  <Notes>18</Notes>
  <HiddenSlides>0</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49</vt:i4>
      </vt:variant>
    </vt:vector>
  </HeadingPairs>
  <TitlesOfParts>
    <vt:vector size="74" baseType="lpstr">
      <vt:lpstr>ＭＳ Ｐゴシック</vt:lpstr>
      <vt:lpstr>ＭＳ Ｐゴシック</vt:lpstr>
      <vt:lpstr>Albertus Extra Bold</vt:lpstr>
      <vt:lpstr>Andalus</vt:lpstr>
      <vt:lpstr>Arial</vt:lpstr>
      <vt:lpstr>Arial Black</vt:lpstr>
      <vt:lpstr>Arial Narrow</vt:lpstr>
      <vt:lpstr>Avenir Book</vt:lpstr>
      <vt:lpstr>Avenir Next Condensed</vt:lpstr>
      <vt:lpstr>Avenir Next Demi Bold</vt:lpstr>
      <vt:lpstr>Calibri</vt:lpstr>
      <vt:lpstr>Century Gothic</vt:lpstr>
      <vt:lpstr>CG Times</vt:lpstr>
      <vt:lpstr>Gill Sans Light</vt:lpstr>
      <vt:lpstr>Gill Sans MT</vt:lpstr>
      <vt:lpstr>Helvetica</vt:lpstr>
      <vt:lpstr>Helvetica Neue</vt:lpstr>
      <vt:lpstr>Open Sans</vt:lpstr>
      <vt:lpstr>Times New Roman</vt:lpstr>
      <vt:lpstr>Wingdings</vt:lpstr>
      <vt:lpstr>Wingdings 2</vt:lpstr>
      <vt:lpstr>Default</vt:lpstr>
      <vt:lpstr>DAVID Template slide deck 0615[1]</vt:lpstr>
      <vt:lpstr>1_DAVID Template slide deck 0615[1]</vt:lpstr>
      <vt:lpstr>TP Theme</vt:lpstr>
      <vt:lpstr>PowerPoint Presentation</vt:lpstr>
      <vt:lpstr>PowerPoint Presentation</vt:lpstr>
      <vt:lpstr>Several Negative Large Scale RCTs  in Critical Care Nutrition</vt:lpstr>
      <vt:lpstr>PowerPoint Presentation</vt:lpstr>
      <vt:lpstr>PowerPoint Presentation</vt:lpstr>
      <vt:lpstr>PowerPoint Presentation</vt:lpstr>
      <vt:lpstr>PowerPoint Presentation</vt:lpstr>
      <vt:lpstr>Optimal Protein Dose?  Could they benefit from more?</vt:lpstr>
      <vt:lpstr>PowerPoint Presentation</vt:lpstr>
      <vt:lpstr>PowerPoint Presentation</vt:lpstr>
      <vt:lpstr>PowerPoint Presentation</vt:lpstr>
      <vt:lpstr>PowerPoint Presentation</vt:lpstr>
      <vt:lpstr>Impact on Clinical Outcomes: RCT Level of Evidence?</vt:lpstr>
      <vt:lpstr>The Nephroprotect Study</vt:lpstr>
      <vt:lpstr>The Nephroprotect Study</vt:lpstr>
      <vt:lpstr>Systematic Review of RCTs of  High vs. Low Dose Protein</vt:lpstr>
      <vt:lpstr>PowerPoint Presentation</vt:lpstr>
      <vt:lpstr>Impact of Protein Intake on 60-day Mortality</vt:lpstr>
      <vt:lpstr>Rate of Mortality Relative to  Adequacy of Protein and Energy Intake Delivered</vt:lpstr>
      <vt:lpstr>Post-hoc analysis of EPANIC</vt:lpstr>
      <vt:lpstr>PowerPoint Presentation</vt:lpstr>
      <vt:lpstr>PowerPoint Presentation</vt:lpstr>
      <vt:lpstr>PowerPoint Presentation</vt:lpstr>
      <vt:lpstr>RCTs do not suggest any evidence of treatment effect and observational studies suggest increased protein intake associated with…</vt:lpstr>
      <vt:lpstr>PowerPoint Presentation</vt:lpstr>
      <vt:lpstr>PowerPoint Presentation</vt:lpstr>
      <vt:lpstr>Overall Hypothesis</vt:lpstr>
      <vt:lpstr>PowerPoint Presentation</vt:lpstr>
      <vt:lpstr>PowerPoint Presentation</vt:lpstr>
      <vt:lpstr>PowerPoint Presentation</vt:lpstr>
      <vt:lpstr>PowerPoint Presentation</vt:lpstr>
      <vt:lpstr>Registry-based Randomized Clinical Trials (RRCT) A possible solution?</vt:lpstr>
      <vt:lpstr>PowerPoint Presentation</vt:lpstr>
      <vt:lpstr>Value of Bench-marked Site Reports</vt:lpstr>
      <vt:lpstr>Intervention</vt:lpstr>
      <vt:lpstr>Is there enough uncertainty that practitioners will be comfortable with their patients being randomized to ‘low dose’ group?   to the high group? if not, don’t enroll!</vt:lpstr>
      <vt:lpstr>PowerPoint Presentation</vt:lpstr>
      <vt:lpstr>PowerPoint Presentation</vt:lpstr>
      <vt:lpstr>Study Population</vt:lpstr>
      <vt:lpstr>Subgroup Analyses</vt:lpstr>
      <vt:lpstr>Data Collection (Similar to INS in the past only less data)</vt:lpstr>
      <vt:lpstr>Outcomes</vt:lpstr>
      <vt:lpstr>Statistical Considerations</vt:lpstr>
      <vt:lpstr>Ethical Issues</vt:lpstr>
      <vt:lpstr>Setting</vt:lpstr>
      <vt:lpstr>Site Registration Process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Daren Heyland</dc:creator>
  <cp:lastModifiedBy>Daren Heyland</cp:lastModifiedBy>
  <cp:revision>103</cp:revision>
  <dcterms:modified xsi:type="dcterms:W3CDTF">2018-09-23T01:27:43Z</dcterms:modified>
</cp:coreProperties>
</file>